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sldIdLst>
    <p:sldId id="261" r:id="rId5"/>
    <p:sldId id="262" r:id="rId6"/>
    <p:sldId id="263" r:id="rId7"/>
    <p:sldId id="264" r:id="rId8"/>
    <p:sldId id="265" r:id="rId9"/>
    <p:sldId id="268" r:id="rId10"/>
    <p:sldId id="269" r:id="rId11"/>
    <p:sldId id="275" r:id="rId12"/>
    <p:sldId id="277" r:id="rId13"/>
    <p:sldId id="276" r:id="rId14"/>
    <p:sldId id="270" r:id="rId15"/>
    <p:sldId id="274" r:id="rId16"/>
    <p:sldId id="271" r:id="rId17"/>
    <p:sldId id="272" r:id="rId18"/>
    <p:sldId id="273" r:id="rId19"/>
    <p:sldId id="278" r:id="rId20"/>
    <p:sldId id="280" r:id="rId21"/>
    <p:sldId id="281" r:id="rId22"/>
    <p:sldId id="266" r:id="rId23"/>
    <p:sldId id="26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6430D-ED96-470E-AA9B-D49061B3FDC1}" v="368" dt="2023-11-28T04:16:12.450"/>
    <p1510:client id="{8EC30DA9-0892-4D87-8740-DCC372C57FE9}" v="492" dt="2023-11-28T06:57:36.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296707" y="2633179"/>
            <a:ext cx="6228293" cy="1063051"/>
          </a:xfrm>
        </p:spPr>
        <p:txBody>
          <a:bodyPr>
            <a:normAutofit fontScale="90000"/>
          </a:bodyPr>
          <a:lstStyle/>
          <a:p>
            <a:pPr algn="ctr"/>
            <a:r>
              <a:rPr lang="en-US" dirty="0"/>
              <a:t>“</a:t>
            </a:r>
            <a:r>
              <a:rPr lang="en-US" sz="2700" dirty="0"/>
              <a:t>EARLY DETECTION OF LIVER DISEASE LEVERAGING MACHINE LEARNING MODELS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fontScale="85000" lnSpcReduction="10000"/>
          </a:bodyPr>
          <a:lstStyle/>
          <a:p>
            <a:pPr algn="ctr"/>
            <a:br>
              <a:rPr lang="en-US" dirty="0"/>
            </a:br>
            <a:r>
              <a:rPr lang="en-US" dirty="0"/>
              <a:t>                                                                   Kusuma </a:t>
            </a:r>
            <a:r>
              <a:rPr lang="en-US" dirty="0" err="1"/>
              <a:t>Korada</a:t>
            </a:r>
            <a:br>
              <a:rPr lang="en-US" dirty="0"/>
            </a:br>
            <a:r>
              <a:rPr lang="en-US" dirty="0"/>
              <a:t>                                                                      Rithika Mahareddy</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224"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6226" name="Group 6225">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227" name="Group 6226">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239"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6240"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1"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2"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3"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4"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5"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6"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7"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8"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49"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0"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6251"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2"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3"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4"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5"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6256"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7"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8"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59"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0"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1"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2"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3"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4"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65"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6228" name="Group 6227">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29"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0"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1"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2"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3"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4"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5"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6"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7"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238"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grpSp>
      <p:sp>
        <p:nvSpPr>
          <p:cNvPr id="6267" name="Round Diagonal Corner Rectangle 6">
            <a:extLst>
              <a:ext uri="{FF2B5EF4-FFF2-40B4-BE49-F238E27FC236}">
                <a16:creationId xmlns:a16="http://schemas.microsoft.com/office/drawing/2014/main" id="{179D851C-8A22-40C2-95AB-87556CF7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9" name="Picture 2">
            <a:extLst>
              <a:ext uri="{FF2B5EF4-FFF2-40B4-BE49-F238E27FC236}">
                <a16:creationId xmlns:a16="http://schemas.microsoft.com/office/drawing/2014/main" id="{87167C05-6114-45E2-AE3D-B77D38988F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DB32659-CA2D-278B-9E22-CD57B31D0D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 b="2994"/>
          <a:stretch/>
        </p:blipFill>
        <p:spPr bwMode="auto">
          <a:xfrm>
            <a:off x="1302279" y="1485409"/>
            <a:ext cx="4711698" cy="3879690"/>
          </a:xfrm>
          <a:prstGeom prst="rect">
            <a:avLst/>
          </a:prstGeom>
          <a:noFill/>
          <a:extLst>
            <a:ext uri="{909E8E84-426E-40DD-AFC4-6F175D3DCCD1}">
              <a14:hiddenFill xmlns:a14="http://schemas.microsoft.com/office/drawing/2010/main">
                <a:solidFill>
                  <a:srgbClr val="FFFFFF"/>
                </a:solidFill>
              </a14:hiddenFill>
            </a:ext>
          </a:extLst>
        </p:spPr>
      </p:pic>
      <p:cxnSp>
        <p:nvCxnSpPr>
          <p:cNvPr id="6271" name="Straight Connector 6270">
            <a:extLst>
              <a:ext uri="{FF2B5EF4-FFF2-40B4-BE49-F238E27FC236}">
                <a16:creationId xmlns:a16="http://schemas.microsoft.com/office/drawing/2014/main" id="{792A6FB2-C222-4C89-B4E3-7F96367DC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9349" y="1416818"/>
            <a:ext cx="0" cy="4019340"/>
          </a:xfrm>
          <a:prstGeom prst="line">
            <a:avLst/>
          </a:prstGeom>
          <a:ln>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pic>
        <p:nvPicPr>
          <p:cNvPr id="4" name="Picture 3">
            <a:extLst>
              <a:ext uri="{FF2B5EF4-FFF2-40B4-BE49-F238E27FC236}">
                <a16:creationId xmlns:a16="http://schemas.microsoft.com/office/drawing/2014/main" id="{D6D745C4-7AD2-C4AD-B07C-2D64E92E6C2A}"/>
              </a:ext>
            </a:extLst>
          </p:cNvPr>
          <p:cNvPicPr>
            <a:picLocks noChangeAspect="1"/>
          </p:cNvPicPr>
          <p:nvPr/>
        </p:nvPicPr>
        <p:blipFill rotWithShape="1">
          <a:blip r:embed="rId5"/>
          <a:srcRect l="3675" r="25923" b="3"/>
          <a:stretch/>
        </p:blipFill>
        <p:spPr>
          <a:xfrm>
            <a:off x="6212591" y="914440"/>
            <a:ext cx="4711698" cy="2543096"/>
          </a:xfrm>
          <a:prstGeom prst="rect">
            <a:avLst/>
          </a:prstGeom>
        </p:spPr>
      </p:pic>
      <p:sp>
        <p:nvSpPr>
          <p:cNvPr id="2" name="TextBox 1">
            <a:extLst>
              <a:ext uri="{FF2B5EF4-FFF2-40B4-BE49-F238E27FC236}">
                <a16:creationId xmlns:a16="http://schemas.microsoft.com/office/drawing/2014/main" id="{27F45BFC-62CA-91B1-9239-10B4347DCDBF}"/>
              </a:ext>
            </a:extLst>
          </p:cNvPr>
          <p:cNvSpPr txBox="1"/>
          <p:nvPr/>
        </p:nvSpPr>
        <p:spPr>
          <a:xfrm>
            <a:off x="6212591" y="3415923"/>
            <a:ext cx="4825292" cy="1600438"/>
          </a:xfrm>
          <a:prstGeom prst="rect">
            <a:avLst/>
          </a:prstGeom>
          <a:noFill/>
        </p:spPr>
        <p:txBody>
          <a:bodyPr wrap="square" rtlCol="0">
            <a:spAutoFit/>
          </a:bodyPr>
          <a:lstStyle/>
          <a:p>
            <a:r>
              <a:rPr lang="en-US" sz="1400" dirty="0">
                <a:solidFill>
                  <a:schemeClr val="bg1"/>
                </a:solidFill>
              </a:rPr>
              <a:t>The number of false negatives (FN) and false positives (FP) is relatively high, indicating that the model has a tendency to misclassify both conditions to some extent.</a:t>
            </a:r>
          </a:p>
          <a:p>
            <a:endParaRPr lang="en-US" sz="1400" dirty="0">
              <a:solidFill>
                <a:schemeClr val="bg1"/>
              </a:solidFill>
            </a:endParaRPr>
          </a:p>
          <a:p>
            <a:r>
              <a:rPr lang="en-US" sz="1400" dirty="0">
                <a:solidFill>
                  <a:schemeClr val="bg1"/>
                </a:solidFill>
              </a:rPr>
              <a:t>The high number of false positives (FP) may indicate that the model is overly sensitive, predicting the presence of the condition too frequently when it is not there.</a:t>
            </a:r>
          </a:p>
        </p:txBody>
      </p:sp>
    </p:spTree>
    <p:extLst>
      <p:ext uri="{BB962C8B-B14F-4D97-AF65-F5344CB8AC3E}">
        <p14:creationId xmlns:p14="http://schemas.microsoft.com/office/powerpoint/2010/main" val="27530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4"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56" name="Group 55">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57" name="Group 56">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9"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70"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1"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2"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3"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4"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5"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6"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7"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8"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79"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0"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81"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2"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3"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4"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5"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86"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7"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8"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89"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0"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1"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2"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3"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4"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5"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58" name="Group 57">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9"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0"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1"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2"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3"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4"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5"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6"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7"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8"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useBgFill="1">
        <p:nvSpPr>
          <p:cNvPr id="97" name="Rectangle 96">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98">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00"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01"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2"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3"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4"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5"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6"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7"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8"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9"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0"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1"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12"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4"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5"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6"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17"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8"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9"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0"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1"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2"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3"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4"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5"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6"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E03333D1-CBF7-AD03-4FAA-A01D6274B757}"/>
              </a:ext>
            </a:extLst>
          </p:cNvPr>
          <p:cNvSpPr>
            <a:spLocks noGrp="1"/>
          </p:cNvSpPr>
          <p:nvPr>
            <p:ph type="title"/>
          </p:nvPr>
        </p:nvSpPr>
        <p:spPr>
          <a:xfrm>
            <a:off x="3372984" y="509661"/>
            <a:ext cx="5812970" cy="977827"/>
          </a:xfrm>
        </p:spPr>
        <p:txBody>
          <a:bodyPr vert="horz" lIns="91440" tIns="45720" rIns="91440" bIns="45720" rtlCol="0" anchor="ctr">
            <a:normAutofit/>
          </a:bodyPr>
          <a:lstStyle/>
          <a:p>
            <a:r>
              <a:rPr lang="en-US"/>
              <a:t>Support vector machine</a:t>
            </a:r>
          </a:p>
        </p:txBody>
      </p:sp>
      <p:sp>
        <p:nvSpPr>
          <p:cNvPr id="3" name="TextBox 2">
            <a:extLst>
              <a:ext uri="{FF2B5EF4-FFF2-40B4-BE49-F238E27FC236}">
                <a16:creationId xmlns:a16="http://schemas.microsoft.com/office/drawing/2014/main" id="{B9167B27-12D9-444C-622F-BF20A821353B}"/>
              </a:ext>
            </a:extLst>
          </p:cNvPr>
          <p:cNvSpPr txBox="1"/>
          <p:nvPr/>
        </p:nvSpPr>
        <p:spPr>
          <a:xfrm>
            <a:off x="1141412" y="1596344"/>
            <a:ext cx="9905999" cy="3541714"/>
          </a:xfrm>
          <a:prstGeom prst="rect">
            <a:avLst/>
          </a:prstGeom>
        </p:spPr>
        <p:txBody>
          <a:bodyPr vert="horz" lIns="91440" tIns="45720" rIns="91440" bIns="45720" rtlCol="0" anchor="t">
            <a:noAutofit/>
          </a:bodyPr>
          <a:lstStyle/>
          <a:p>
            <a:pPr indent="-228600" defTabSz="914400">
              <a:lnSpc>
                <a:spcPct val="110000"/>
              </a:lnSpc>
              <a:buSzPct val="125000"/>
              <a:buFont typeface="Arial" panose="020B0604020202020204" pitchFamily="34" charset="0"/>
              <a:buChar char="•"/>
            </a:pPr>
            <a:r>
              <a:rPr lang="en-US" sz="1400" b="1" dirty="0"/>
              <a:t>SMOTE for Class Imbalance</a:t>
            </a:r>
            <a:endParaRPr lang="en-US" sz="1400" dirty="0"/>
          </a:p>
          <a:p>
            <a:pPr indent="-228600" defTabSz="914400">
              <a:lnSpc>
                <a:spcPct val="110000"/>
              </a:lnSpc>
              <a:buSzPct val="125000"/>
              <a:buFont typeface="Arial" panose="020B0604020202020204" pitchFamily="34" charset="0"/>
              <a:buChar char="•"/>
            </a:pPr>
            <a:endParaRPr lang="en-US" sz="1400" b="1" dirty="0"/>
          </a:p>
          <a:p>
            <a:pPr defTabSz="914400">
              <a:lnSpc>
                <a:spcPct val="110000"/>
              </a:lnSpc>
              <a:buSzPct val="125000"/>
            </a:pPr>
            <a:r>
              <a:rPr lang="en-US" sz="1400" dirty="0"/>
              <a:t>Applied SMOTE to balance the training dataset.</a:t>
            </a:r>
          </a:p>
          <a:p>
            <a:pPr defTabSz="914400">
              <a:lnSpc>
                <a:spcPct val="110000"/>
              </a:lnSpc>
              <a:buSzPct val="125000"/>
            </a:pPr>
            <a:r>
              <a:rPr lang="en-US" sz="1400" dirty="0"/>
              <a:t>Addressed class imbalance by generating synthetic examples of the minority class.</a:t>
            </a:r>
          </a:p>
          <a:p>
            <a:pPr indent="-228600" defTabSz="914400">
              <a:lnSpc>
                <a:spcPct val="110000"/>
              </a:lnSpc>
              <a:buSzPct val="125000"/>
              <a:buFont typeface="Arial" panose="020B0604020202020204" pitchFamily="34" charset="0"/>
              <a:buChar char="•"/>
            </a:pPr>
            <a:endParaRPr lang="en-US" sz="1400" dirty="0"/>
          </a:p>
          <a:p>
            <a:pPr indent="-228600" defTabSz="914400">
              <a:lnSpc>
                <a:spcPct val="110000"/>
              </a:lnSpc>
              <a:buSzPct val="125000"/>
              <a:buFont typeface="Arial" panose="020B0604020202020204" pitchFamily="34" charset="0"/>
              <a:buChar char="•"/>
            </a:pPr>
            <a:r>
              <a:rPr lang="en-US" sz="1400" b="1" dirty="0"/>
              <a:t>SVM Model Training</a:t>
            </a:r>
            <a:endParaRPr lang="en-US" sz="1400" dirty="0"/>
          </a:p>
          <a:p>
            <a:pPr defTabSz="914400">
              <a:lnSpc>
                <a:spcPct val="110000"/>
              </a:lnSpc>
              <a:buSzPct val="125000"/>
            </a:pPr>
            <a:r>
              <a:rPr lang="en-US" sz="1400" dirty="0"/>
              <a:t>Created an SVM model with a linear kernel.</a:t>
            </a:r>
          </a:p>
          <a:p>
            <a:pPr defTabSz="914400">
              <a:lnSpc>
                <a:spcPct val="110000"/>
              </a:lnSpc>
              <a:buSzPct val="125000"/>
            </a:pPr>
            <a:r>
              <a:rPr lang="en-US" sz="1400" dirty="0"/>
              <a:t>Trained the model on the balanced training dataset (</a:t>
            </a:r>
            <a:r>
              <a:rPr lang="en-US" sz="1400" dirty="0" err="1"/>
              <a:t>X_train_smote</a:t>
            </a:r>
            <a:r>
              <a:rPr lang="en-US" sz="1400" dirty="0"/>
              <a:t> and </a:t>
            </a:r>
            <a:r>
              <a:rPr lang="en-US" sz="1400" dirty="0" err="1"/>
              <a:t>y_train_smote</a:t>
            </a:r>
            <a:r>
              <a:rPr lang="en-US" sz="1400" dirty="0"/>
              <a:t>).</a:t>
            </a:r>
          </a:p>
          <a:p>
            <a:pPr marL="171450" indent="-228600" defTabSz="914400">
              <a:lnSpc>
                <a:spcPct val="110000"/>
              </a:lnSpc>
              <a:buSzPct val="125000"/>
              <a:buFont typeface="Arial" panose="020B0604020202020204" pitchFamily="34" charset="0"/>
              <a:buChar char="•"/>
            </a:pPr>
            <a:endParaRPr lang="en-US" sz="1400" dirty="0"/>
          </a:p>
          <a:p>
            <a:pPr indent="-228600" defTabSz="914400">
              <a:lnSpc>
                <a:spcPct val="110000"/>
              </a:lnSpc>
              <a:buSzPct val="125000"/>
              <a:buFont typeface="Arial" panose="020B0604020202020204" pitchFamily="34" charset="0"/>
              <a:buChar char="•"/>
            </a:pPr>
            <a:r>
              <a:rPr lang="en-US" sz="1400" b="1" dirty="0"/>
              <a:t>Model Evaluation</a:t>
            </a:r>
            <a:endParaRPr lang="en-US" sz="1400" dirty="0"/>
          </a:p>
          <a:p>
            <a:pPr defTabSz="914400">
              <a:lnSpc>
                <a:spcPct val="110000"/>
              </a:lnSpc>
              <a:buSzPct val="125000"/>
            </a:pPr>
            <a:r>
              <a:rPr lang="en-US" sz="1400" dirty="0"/>
              <a:t>Computed key performance metrics:</a:t>
            </a:r>
          </a:p>
          <a:p>
            <a:pPr defTabSz="914400">
              <a:lnSpc>
                <a:spcPct val="110000"/>
              </a:lnSpc>
            </a:pPr>
            <a:r>
              <a:rPr lang="en-US" sz="1400"/>
              <a:t>Accuracy: Overall prediction correctness.</a:t>
            </a:r>
            <a:endParaRPr lang="en-US" sz="1400" dirty="0"/>
          </a:p>
          <a:p>
            <a:pPr defTabSz="914400">
              <a:lnSpc>
                <a:spcPct val="110000"/>
              </a:lnSpc>
            </a:pPr>
            <a:r>
              <a:rPr lang="en-US" sz="1400" dirty="0"/>
              <a:t>Precision: Ability to identify positive cases accurately.</a:t>
            </a:r>
          </a:p>
          <a:p>
            <a:pPr defTabSz="914400">
              <a:lnSpc>
                <a:spcPct val="110000"/>
              </a:lnSpc>
            </a:pPr>
            <a:r>
              <a:rPr lang="en-US" sz="1400"/>
              <a:t>Recall: Ability to identify all actual positives.</a:t>
            </a:r>
            <a:endParaRPr lang="en-US" sz="1400" dirty="0"/>
          </a:p>
          <a:p>
            <a:pPr defTabSz="914400">
              <a:lnSpc>
                <a:spcPct val="110000"/>
              </a:lnSpc>
            </a:pPr>
            <a:r>
              <a:rPr lang="en-US" sz="1400" dirty="0"/>
              <a:t>F1 Score: Balanced metric combining precision and recall.</a:t>
            </a:r>
          </a:p>
          <a:p>
            <a:pPr defTabSz="914400">
              <a:lnSpc>
                <a:spcPct val="110000"/>
              </a:lnSpc>
            </a:pPr>
            <a:endParaRPr lang="en-US" sz="1400" dirty="0"/>
          </a:p>
          <a:p>
            <a:pPr indent="-228600" defTabSz="914400">
              <a:lnSpc>
                <a:spcPct val="110000"/>
              </a:lnSpc>
              <a:buSzPct val="125000"/>
              <a:buFont typeface="Arial" panose="020B0604020202020204" pitchFamily="34" charset="0"/>
              <a:buChar char="•"/>
            </a:pPr>
            <a:r>
              <a:rPr lang="en-US" sz="1400" b="1"/>
              <a:t>Confusion Matrix Visualization</a:t>
            </a:r>
            <a:endParaRPr lang="en-US" sz="1400" b="1" dirty="0"/>
          </a:p>
          <a:p>
            <a:pPr defTabSz="914400">
              <a:lnSpc>
                <a:spcPct val="110000"/>
              </a:lnSpc>
              <a:buSzPct val="125000"/>
            </a:pPr>
            <a:r>
              <a:rPr lang="en-US" sz="1400" dirty="0"/>
              <a:t>Visualized the confusion matrix with a heatmap.</a:t>
            </a:r>
          </a:p>
          <a:p>
            <a:pPr defTabSz="914400">
              <a:lnSpc>
                <a:spcPct val="110000"/>
              </a:lnSpc>
            </a:pPr>
            <a:r>
              <a:rPr lang="en-US" sz="1400" dirty="0"/>
              <a:t>Displayed true positives, true negatives, false positives, and false negatives.</a:t>
            </a:r>
          </a:p>
          <a:p>
            <a:pPr indent="-228600" defTabSz="914400">
              <a:lnSpc>
                <a:spcPct val="110000"/>
              </a:lnSpc>
              <a:buSzPct val="125000"/>
              <a:buFont typeface="Arial" panose="020B0604020202020204" pitchFamily="34" charset="0"/>
              <a:buChar char="•"/>
            </a:pPr>
            <a:r>
              <a:rPr lang="en-US" sz="1400" b="1"/>
              <a:t>Results</a:t>
            </a:r>
            <a:endParaRPr lang="en-US" sz="1400" b="1" dirty="0"/>
          </a:p>
          <a:p>
            <a:pPr defTabSz="914400">
              <a:lnSpc>
                <a:spcPct val="110000"/>
              </a:lnSpc>
              <a:buSzPct val="125000"/>
            </a:pPr>
            <a:r>
              <a:rPr lang="en-US" sz="1400"/>
              <a:t>Presented performance metrics and classification report.</a:t>
            </a:r>
            <a:endParaRPr lang="en-US" sz="1400" dirty="0"/>
          </a:p>
          <a:p>
            <a:pPr defTabSz="914400">
              <a:lnSpc>
                <a:spcPct val="110000"/>
              </a:lnSpc>
            </a:pPr>
            <a:r>
              <a:rPr lang="en-US" sz="1400" dirty="0"/>
              <a:t>Evaluated the SVM model's effectiveness and addressed class imbalance.</a:t>
            </a:r>
          </a:p>
          <a:p>
            <a:pPr indent="-228600" defTabSz="914400">
              <a:lnSpc>
                <a:spcPct val="110000"/>
              </a:lnSpc>
              <a:spcAft>
                <a:spcPts val="600"/>
              </a:spcAft>
              <a:buSzPct val="125000"/>
              <a:buFont typeface="Arial" panose="020B0604020202020204" pitchFamily="34" charset="0"/>
              <a:buChar char="•"/>
            </a:pPr>
            <a:endParaRPr lang="en-US" sz="900"/>
          </a:p>
        </p:txBody>
      </p:sp>
      <p:grpSp>
        <p:nvGrpSpPr>
          <p:cNvPr id="128" name="Group 127">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29"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0"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1"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2"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3"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4"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5"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6"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7"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8"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spTree>
    <p:extLst>
      <p:ext uri="{BB962C8B-B14F-4D97-AF65-F5344CB8AC3E}">
        <p14:creationId xmlns:p14="http://schemas.microsoft.com/office/powerpoint/2010/main" val="929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FD3BFD04-77D1-4FB5-A159-35084E2C6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3" name="Group 132">
            <a:extLst>
              <a:ext uri="{FF2B5EF4-FFF2-40B4-BE49-F238E27FC236}">
                <a16:creationId xmlns:a16="http://schemas.microsoft.com/office/drawing/2014/main" id="{30B85FB2-B686-4546-B01D-17A122BA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4" name="Group 133">
              <a:extLst>
                <a:ext uri="{FF2B5EF4-FFF2-40B4-BE49-F238E27FC236}">
                  <a16:creationId xmlns:a16="http://schemas.microsoft.com/office/drawing/2014/main" id="{45CCB97F-DB3B-4939-ABF0-CEDED72496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6" name="Rectangle 5">
                <a:extLst>
                  <a:ext uri="{FF2B5EF4-FFF2-40B4-BE49-F238E27FC236}">
                    <a16:creationId xmlns:a16="http://schemas.microsoft.com/office/drawing/2014/main" id="{9DEDF1F5-B144-4E61-A93B-DF131E62CEF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47" name="Freeform 6">
                <a:extLst>
                  <a:ext uri="{FF2B5EF4-FFF2-40B4-BE49-F238E27FC236}">
                    <a16:creationId xmlns:a16="http://schemas.microsoft.com/office/drawing/2014/main" id="{AB937A00-7D28-489C-BF2D-85C9FE1330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8" name="Freeform 7">
                <a:extLst>
                  <a:ext uri="{FF2B5EF4-FFF2-40B4-BE49-F238E27FC236}">
                    <a16:creationId xmlns:a16="http://schemas.microsoft.com/office/drawing/2014/main" id="{9B6FDA50-4B9D-47D9-8807-59651FD0D3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9" name="Freeform 8">
                <a:extLst>
                  <a:ext uri="{FF2B5EF4-FFF2-40B4-BE49-F238E27FC236}">
                    <a16:creationId xmlns:a16="http://schemas.microsoft.com/office/drawing/2014/main" id="{BFBE3212-C518-48C0-A538-22E13450E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0" name="Freeform 9">
                <a:extLst>
                  <a:ext uri="{FF2B5EF4-FFF2-40B4-BE49-F238E27FC236}">
                    <a16:creationId xmlns:a16="http://schemas.microsoft.com/office/drawing/2014/main" id="{DB66EBCA-80AB-4133-A201-9F8134577F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1" name="Freeform 10">
                <a:extLst>
                  <a:ext uri="{FF2B5EF4-FFF2-40B4-BE49-F238E27FC236}">
                    <a16:creationId xmlns:a16="http://schemas.microsoft.com/office/drawing/2014/main" id="{BE2107C9-8602-4900-B4B4-D13611B68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2" name="Freeform 11">
                <a:extLst>
                  <a:ext uri="{FF2B5EF4-FFF2-40B4-BE49-F238E27FC236}">
                    <a16:creationId xmlns:a16="http://schemas.microsoft.com/office/drawing/2014/main" id="{24B5E7BF-E3D5-41ED-908A-569FA6DE4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3" name="Freeform 12">
                <a:extLst>
                  <a:ext uri="{FF2B5EF4-FFF2-40B4-BE49-F238E27FC236}">
                    <a16:creationId xmlns:a16="http://schemas.microsoft.com/office/drawing/2014/main" id="{D270C773-B463-4311-BB4C-DC4C44FDAA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4" name="Freeform 13">
                <a:extLst>
                  <a:ext uri="{FF2B5EF4-FFF2-40B4-BE49-F238E27FC236}">
                    <a16:creationId xmlns:a16="http://schemas.microsoft.com/office/drawing/2014/main" id="{6BC18564-A239-4C4B-B7D5-4A3769CE3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5" name="Freeform 14">
                <a:extLst>
                  <a:ext uri="{FF2B5EF4-FFF2-40B4-BE49-F238E27FC236}">
                    <a16:creationId xmlns:a16="http://schemas.microsoft.com/office/drawing/2014/main" id="{3D9A7A0F-04F5-4EF6-B884-50AE0610F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6" name="Freeform 15">
                <a:extLst>
                  <a:ext uri="{FF2B5EF4-FFF2-40B4-BE49-F238E27FC236}">
                    <a16:creationId xmlns:a16="http://schemas.microsoft.com/office/drawing/2014/main" id="{7E0D4876-341D-4983-815A-4AEDD46F6F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7" name="Line 16">
                <a:extLst>
                  <a:ext uri="{FF2B5EF4-FFF2-40B4-BE49-F238E27FC236}">
                    <a16:creationId xmlns:a16="http://schemas.microsoft.com/office/drawing/2014/main" id="{5BEF60E7-344C-49D0-8748-3A3A37BD3F4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58" name="Freeform 17">
                <a:extLst>
                  <a:ext uri="{FF2B5EF4-FFF2-40B4-BE49-F238E27FC236}">
                    <a16:creationId xmlns:a16="http://schemas.microsoft.com/office/drawing/2014/main" id="{FB606D79-EB93-49B4-9387-4302CC9F3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9" name="Freeform 18">
                <a:extLst>
                  <a:ext uri="{FF2B5EF4-FFF2-40B4-BE49-F238E27FC236}">
                    <a16:creationId xmlns:a16="http://schemas.microsoft.com/office/drawing/2014/main" id="{BF49C646-5DA1-4717-B05F-99AB8E04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0" name="Freeform 19">
                <a:extLst>
                  <a:ext uri="{FF2B5EF4-FFF2-40B4-BE49-F238E27FC236}">
                    <a16:creationId xmlns:a16="http://schemas.microsoft.com/office/drawing/2014/main" id="{ADE02A67-7AE8-4FC3-B101-230871F1D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1" name="Freeform 20">
                <a:extLst>
                  <a:ext uri="{FF2B5EF4-FFF2-40B4-BE49-F238E27FC236}">
                    <a16:creationId xmlns:a16="http://schemas.microsoft.com/office/drawing/2014/main" id="{72BAD5DE-952F-4D28-96DE-61ECA1FFE2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2" name="Rectangle 21">
                <a:extLst>
                  <a:ext uri="{FF2B5EF4-FFF2-40B4-BE49-F238E27FC236}">
                    <a16:creationId xmlns:a16="http://schemas.microsoft.com/office/drawing/2014/main" id="{51BB8E4C-85FF-4480-A425-F9C672FCD7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63" name="Freeform 22">
                <a:extLst>
                  <a:ext uri="{FF2B5EF4-FFF2-40B4-BE49-F238E27FC236}">
                    <a16:creationId xmlns:a16="http://schemas.microsoft.com/office/drawing/2014/main" id="{3E649AA8-8534-4C24-BA83-9C0F4D9C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4" name="Freeform 23">
                <a:extLst>
                  <a:ext uri="{FF2B5EF4-FFF2-40B4-BE49-F238E27FC236}">
                    <a16:creationId xmlns:a16="http://schemas.microsoft.com/office/drawing/2014/main" id="{3A3C2D0A-7FF6-4F97-99B9-973E5E838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5" name="Freeform 24">
                <a:extLst>
                  <a:ext uri="{FF2B5EF4-FFF2-40B4-BE49-F238E27FC236}">
                    <a16:creationId xmlns:a16="http://schemas.microsoft.com/office/drawing/2014/main" id="{1D33A404-96DB-40D1-A361-5C09D2FF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6" name="Freeform 25">
                <a:extLst>
                  <a:ext uri="{FF2B5EF4-FFF2-40B4-BE49-F238E27FC236}">
                    <a16:creationId xmlns:a16="http://schemas.microsoft.com/office/drawing/2014/main" id="{B67A8029-EDD8-46B3-A24F-3484B84AD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7" name="Freeform 26">
                <a:extLst>
                  <a:ext uri="{FF2B5EF4-FFF2-40B4-BE49-F238E27FC236}">
                    <a16:creationId xmlns:a16="http://schemas.microsoft.com/office/drawing/2014/main" id="{2C111128-EAC0-4125-BEAF-48D4861BE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8" name="Freeform 27">
                <a:extLst>
                  <a:ext uri="{FF2B5EF4-FFF2-40B4-BE49-F238E27FC236}">
                    <a16:creationId xmlns:a16="http://schemas.microsoft.com/office/drawing/2014/main" id="{90EF503E-0E60-484F-8786-498B52448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9" name="Freeform 28">
                <a:extLst>
                  <a:ext uri="{FF2B5EF4-FFF2-40B4-BE49-F238E27FC236}">
                    <a16:creationId xmlns:a16="http://schemas.microsoft.com/office/drawing/2014/main" id="{BAEB64C1-8AA2-4861-8AFD-01864EF23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0" name="Freeform 29">
                <a:extLst>
                  <a:ext uri="{FF2B5EF4-FFF2-40B4-BE49-F238E27FC236}">
                    <a16:creationId xmlns:a16="http://schemas.microsoft.com/office/drawing/2014/main" id="{7B868A5A-03B3-474C-AB72-31AB04835E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1" name="Freeform 30">
                <a:extLst>
                  <a:ext uri="{FF2B5EF4-FFF2-40B4-BE49-F238E27FC236}">
                    <a16:creationId xmlns:a16="http://schemas.microsoft.com/office/drawing/2014/main" id="{C09ACD48-1E0F-4BCB-9028-0B79C43D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2" name="Freeform 31">
                <a:extLst>
                  <a:ext uri="{FF2B5EF4-FFF2-40B4-BE49-F238E27FC236}">
                    <a16:creationId xmlns:a16="http://schemas.microsoft.com/office/drawing/2014/main" id="{B5D4FF3D-341E-4DFE-B4CD-9916246F59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grpSp>
          <p:nvGrpSpPr>
            <p:cNvPr id="135" name="Group 134">
              <a:extLst>
                <a:ext uri="{FF2B5EF4-FFF2-40B4-BE49-F238E27FC236}">
                  <a16:creationId xmlns:a16="http://schemas.microsoft.com/office/drawing/2014/main" id="{3E7B0719-8F32-457D-83EB-E0A00622B4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6" name="Freeform 32">
                <a:extLst>
                  <a:ext uri="{FF2B5EF4-FFF2-40B4-BE49-F238E27FC236}">
                    <a16:creationId xmlns:a16="http://schemas.microsoft.com/office/drawing/2014/main" id="{E056FF60-EFE3-4685-95A1-AEDB7F562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7" name="Freeform 33">
                <a:extLst>
                  <a:ext uri="{FF2B5EF4-FFF2-40B4-BE49-F238E27FC236}">
                    <a16:creationId xmlns:a16="http://schemas.microsoft.com/office/drawing/2014/main" id="{5E9EA8FB-5CA0-4030-853C-54B4993049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8" name="Freeform 34">
                <a:extLst>
                  <a:ext uri="{FF2B5EF4-FFF2-40B4-BE49-F238E27FC236}">
                    <a16:creationId xmlns:a16="http://schemas.microsoft.com/office/drawing/2014/main" id="{387B387A-44A6-42A0-BACA-71AC19FCA0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9" name="Freeform 35">
                <a:extLst>
                  <a:ext uri="{FF2B5EF4-FFF2-40B4-BE49-F238E27FC236}">
                    <a16:creationId xmlns:a16="http://schemas.microsoft.com/office/drawing/2014/main" id="{4424F11E-20C0-4CFE-BE79-CDE4469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0" name="Freeform 36">
                <a:extLst>
                  <a:ext uri="{FF2B5EF4-FFF2-40B4-BE49-F238E27FC236}">
                    <a16:creationId xmlns:a16="http://schemas.microsoft.com/office/drawing/2014/main" id="{7BEDF974-EB25-4769-BDD6-F16430FF2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1" name="Freeform 37">
                <a:extLst>
                  <a:ext uri="{FF2B5EF4-FFF2-40B4-BE49-F238E27FC236}">
                    <a16:creationId xmlns:a16="http://schemas.microsoft.com/office/drawing/2014/main" id="{7AD36026-D842-4FF4-905B-CEA8481F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2" name="Freeform 38">
                <a:extLst>
                  <a:ext uri="{FF2B5EF4-FFF2-40B4-BE49-F238E27FC236}">
                    <a16:creationId xmlns:a16="http://schemas.microsoft.com/office/drawing/2014/main" id="{5EBAAB58-B39B-410E-97BA-4D33B0A9C0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3" name="Freeform 39">
                <a:extLst>
                  <a:ext uri="{FF2B5EF4-FFF2-40B4-BE49-F238E27FC236}">
                    <a16:creationId xmlns:a16="http://schemas.microsoft.com/office/drawing/2014/main" id="{57F900A9-A201-4C4D-9229-14F784AEC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4" name="Freeform 40">
                <a:extLst>
                  <a:ext uri="{FF2B5EF4-FFF2-40B4-BE49-F238E27FC236}">
                    <a16:creationId xmlns:a16="http://schemas.microsoft.com/office/drawing/2014/main" id="{EFF4B280-5D63-4917-8757-8088E70BA2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5" name="Rectangle 41">
                <a:extLst>
                  <a:ext uri="{FF2B5EF4-FFF2-40B4-BE49-F238E27FC236}">
                    <a16:creationId xmlns:a16="http://schemas.microsoft.com/office/drawing/2014/main" id="{9CD67EA3-2BB1-4AE4-AFF9-BE18B6161B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grpSp>
      <p:sp>
        <p:nvSpPr>
          <p:cNvPr id="174"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16798CD-958D-A297-6A2E-E3F6CC6547FF}"/>
              </a:ext>
            </a:extLst>
          </p:cNvPr>
          <p:cNvPicPr>
            <a:picLocks noChangeAspect="1"/>
          </p:cNvPicPr>
          <p:nvPr/>
        </p:nvPicPr>
        <p:blipFill>
          <a:blip r:embed="rId4"/>
          <a:stretch>
            <a:fillRect/>
          </a:stretch>
        </p:blipFill>
        <p:spPr>
          <a:xfrm>
            <a:off x="2141726" y="1147146"/>
            <a:ext cx="2590106" cy="2201590"/>
          </a:xfrm>
          <a:prstGeom prst="rect">
            <a:avLst/>
          </a:prstGeom>
        </p:spPr>
      </p:pic>
      <p:pic>
        <p:nvPicPr>
          <p:cNvPr id="3" name="Picture 2">
            <a:extLst>
              <a:ext uri="{FF2B5EF4-FFF2-40B4-BE49-F238E27FC236}">
                <a16:creationId xmlns:a16="http://schemas.microsoft.com/office/drawing/2014/main" id="{FF2B67D9-C78A-FE6C-7B6D-9FCA3E120885}"/>
              </a:ext>
            </a:extLst>
          </p:cNvPr>
          <p:cNvPicPr>
            <a:picLocks noChangeAspect="1"/>
          </p:cNvPicPr>
          <p:nvPr/>
        </p:nvPicPr>
        <p:blipFill>
          <a:blip r:embed="rId5"/>
          <a:stretch>
            <a:fillRect/>
          </a:stretch>
        </p:blipFill>
        <p:spPr>
          <a:xfrm>
            <a:off x="1118988" y="3773923"/>
            <a:ext cx="4635583" cy="1680399"/>
          </a:xfrm>
          <a:prstGeom prst="rect">
            <a:avLst/>
          </a:prstGeom>
        </p:spPr>
      </p:pic>
      <p:sp>
        <p:nvSpPr>
          <p:cNvPr id="4" name="TextBox 3">
            <a:extLst>
              <a:ext uri="{FF2B5EF4-FFF2-40B4-BE49-F238E27FC236}">
                <a16:creationId xmlns:a16="http://schemas.microsoft.com/office/drawing/2014/main" id="{5BDF8955-0553-CFD8-E5EF-318E0C1E20F7}"/>
              </a:ext>
            </a:extLst>
          </p:cNvPr>
          <p:cNvSpPr txBox="1"/>
          <p:nvPr/>
        </p:nvSpPr>
        <p:spPr>
          <a:xfrm>
            <a:off x="6569957" y="2249487"/>
            <a:ext cx="4747087" cy="354171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en-US" dirty="0"/>
              <a:t>The model has high precision but lower recall for predicting the disease, which might not be optimal in a medical setting where missing true cases of the disease could have serious consequences. </a:t>
            </a:r>
            <a:endParaRPr lang="en-US"/>
          </a:p>
          <a:p>
            <a:pPr indent="-228600" defTabSz="914400">
              <a:lnSpc>
                <a:spcPct val="120000"/>
              </a:lnSpc>
              <a:spcAft>
                <a:spcPts val="600"/>
              </a:spcAft>
              <a:buSzPct val="125000"/>
              <a:buFont typeface="Arial" panose="020B0604020202020204" pitchFamily="34" charset="0"/>
              <a:buChar char="•"/>
            </a:pPr>
            <a:r>
              <a:rPr lang="en-US" dirty="0"/>
              <a:t>The overall accuracy and F1 scores suggest that the model might benefit from further tuning or consideration of different features to improve performance, especially to balance out the precision and recall for both classes.</a:t>
            </a:r>
            <a:endParaRPr lang="en-US"/>
          </a:p>
        </p:txBody>
      </p:sp>
    </p:spTree>
    <p:extLst>
      <p:ext uri="{BB962C8B-B14F-4D97-AF65-F5344CB8AC3E}">
        <p14:creationId xmlns:p14="http://schemas.microsoft.com/office/powerpoint/2010/main" val="104126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911E-48C1-00EF-8D95-6950A825CCCA}"/>
              </a:ext>
            </a:extLst>
          </p:cNvPr>
          <p:cNvSpPr>
            <a:spLocks noGrp="1"/>
          </p:cNvSpPr>
          <p:nvPr>
            <p:ph type="title"/>
          </p:nvPr>
        </p:nvSpPr>
        <p:spPr>
          <a:xfrm>
            <a:off x="1348290" y="931873"/>
            <a:ext cx="9988404" cy="1005237"/>
          </a:xfrm>
        </p:spPr>
        <p:txBody>
          <a:bodyPr>
            <a:normAutofit/>
          </a:bodyPr>
          <a:lstStyle/>
          <a:p>
            <a:r>
              <a:rPr lang="en-IN" sz="2800" dirty="0"/>
              <a:t>Comparative analysis of machine learning models</a:t>
            </a:r>
          </a:p>
        </p:txBody>
      </p:sp>
      <p:pic>
        <p:nvPicPr>
          <p:cNvPr id="6" name="Picture 5">
            <a:extLst>
              <a:ext uri="{FF2B5EF4-FFF2-40B4-BE49-F238E27FC236}">
                <a16:creationId xmlns:a16="http://schemas.microsoft.com/office/drawing/2014/main" id="{001B6FBF-BBA1-A7E2-67F6-F7F7A5D4764D}"/>
              </a:ext>
            </a:extLst>
          </p:cNvPr>
          <p:cNvPicPr>
            <a:picLocks noChangeAspect="1"/>
          </p:cNvPicPr>
          <p:nvPr/>
        </p:nvPicPr>
        <p:blipFill>
          <a:blip r:embed="rId2"/>
          <a:stretch>
            <a:fillRect/>
          </a:stretch>
        </p:blipFill>
        <p:spPr>
          <a:xfrm>
            <a:off x="1973559" y="3311230"/>
            <a:ext cx="7666384" cy="1112616"/>
          </a:xfrm>
          <a:prstGeom prst="rect">
            <a:avLst/>
          </a:prstGeom>
        </p:spPr>
      </p:pic>
      <p:sp>
        <p:nvSpPr>
          <p:cNvPr id="7" name="TextBox 6">
            <a:extLst>
              <a:ext uri="{FF2B5EF4-FFF2-40B4-BE49-F238E27FC236}">
                <a16:creationId xmlns:a16="http://schemas.microsoft.com/office/drawing/2014/main" id="{295B243E-80DC-9789-7DDB-302D54BA4317}"/>
              </a:ext>
            </a:extLst>
          </p:cNvPr>
          <p:cNvSpPr txBox="1"/>
          <p:nvPr/>
        </p:nvSpPr>
        <p:spPr>
          <a:xfrm>
            <a:off x="1220755" y="2010624"/>
            <a:ext cx="9750490" cy="646331"/>
          </a:xfrm>
          <a:prstGeom prst="rect">
            <a:avLst/>
          </a:prstGeom>
          <a:noFill/>
        </p:spPr>
        <p:txBody>
          <a:bodyPr wrap="square" rtlCol="0">
            <a:spAutoFit/>
          </a:bodyPr>
          <a:lstStyle/>
          <a:p>
            <a:r>
              <a:rPr lang="en-US" b="0" i="0" dirty="0">
                <a:solidFill>
                  <a:srgbClr val="ECECF1"/>
                </a:solidFill>
                <a:effectLst/>
                <a:latin typeface="Söhne"/>
              </a:rPr>
              <a:t> A structured comparison of performance metrics across three different machine learning models: Logistic Regression, K-Nearest Neighbors (KNN), and Support Vector Machine (SVM) is performed.</a:t>
            </a:r>
            <a:endParaRPr lang="en-IN" dirty="0"/>
          </a:p>
        </p:txBody>
      </p:sp>
      <p:sp>
        <p:nvSpPr>
          <p:cNvPr id="13" name="Rectangle 6">
            <a:extLst>
              <a:ext uri="{FF2B5EF4-FFF2-40B4-BE49-F238E27FC236}">
                <a16:creationId xmlns:a16="http://schemas.microsoft.com/office/drawing/2014/main" id="{B28B684C-1D93-6056-D4DB-70D2B6C82041}"/>
              </a:ext>
            </a:extLst>
          </p:cNvPr>
          <p:cNvSpPr>
            <a:spLocks noChangeArrowheads="1"/>
          </p:cNvSpPr>
          <p:nvPr/>
        </p:nvSpPr>
        <p:spPr bwMode="auto">
          <a:xfrm>
            <a:off x="0" y="0"/>
            <a:ext cx="4876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FE5A5F4-F2DE-F625-15B1-385FC823D36D}"/>
              </a:ext>
            </a:extLst>
          </p:cNvPr>
          <p:cNvSpPr txBox="1"/>
          <p:nvPr/>
        </p:nvSpPr>
        <p:spPr>
          <a:xfrm>
            <a:off x="989670" y="4604525"/>
            <a:ext cx="10091853" cy="1699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Interpretation</a:t>
            </a:r>
            <a:r>
              <a:rPr lang="en-US" sz="1200" dirty="0">
                <a:ea typeface="+mn-lt"/>
                <a:cs typeface="+mn-lt"/>
              </a:rPr>
              <a:t>:</a:t>
            </a:r>
            <a:endParaRPr lang="en-US" dirty="0"/>
          </a:p>
          <a:p>
            <a:pPr marL="285750" indent="-285750">
              <a:buFont typeface="Arial"/>
              <a:buChar char="•"/>
            </a:pPr>
            <a:r>
              <a:rPr lang="en-US" sz="1200" dirty="0">
                <a:ea typeface="+mn-lt"/>
                <a:cs typeface="+mn-lt"/>
              </a:rPr>
              <a:t>Logistic Regression appears to be the most balanced model overall, excelling in all metrics but ROC-AUC.</a:t>
            </a:r>
            <a:endParaRPr lang="en-US" dirty="0"/>
          </a:p>
          <a:p>
            <a:pPr marL="285750" indent="-285750">
              <a:buFont typeface="Arial"/>
              <a:buChar char="•"/>
            </a:pPr>
            <a:r>
              <a:rPr lang="en-US" sz="1200" dirty="0">
                <a:ea typeface="+mn-lt"/>
                <a:cs typeface="+mn-lt"/>
              </a:rPr>
              <a:t>SVM performs identically to Logistic Regression in precision and recall but slightly lags in accuracy and F1 score.</a:t>
            </a:r>
            <a:endParaRPr lang="en-US" dirty="0"/>
          </a:p>
          <a:p>
            <a:pPr marL="285750" indent="-285750">
              <a:buFont typeface="Arial"/>
              <a:buChar char="•"/>
            </a:pPr>
            <a:r>
              <a:rPr lang="en-US" sz="1200" dirty="0">
                <a:ea typeface="+mn-lt"/>
                <a:cs typeface="+mn-lt"/>
              </a:rPr>
              <a:t>KNN has the weakest performance across all metrics, suggesting it might be less suitable for this particular dataset or problem.</a:t>
            </a:r>
            <a:endParaRPr lang="en-US" dirty="0"/>
          </a:p>
          <a:p>
            <a:pPr marL="285750" indent="-285750">
              <a:buFont typeface="Arial"/>
              <a:buChar char="•"/>
            </a:pPr>
            <a:r>
              <a:rPr lang="en-US" sz="1200" dirty="0">
                <a:ea typeface="+mn-lt"/>
                <a:cs typeface="+mn-lt"/>
              </a:rPr>
              <a:t>SVM and Logistic Regression have perfect recall rates, but the ROC-AUC suggests that they may not distinguish between classes as well as their recall rates might imply.</a:t>
            </a:r>
            <a:endParaRPr lang="en-US" dirty="0"/>
          </a:p>
          <a:p>
            <a:r>
              <a:rPr lang="en-US" sz="1200" dirty="0">
                <a:ea typeface="+mn-lt"/>
                <a:cs typeface="+mn-lt"/>
              </a:rPr>
              <a:t> Logistic Regression seems to be the best model for this particular problem based on these metrics, with SVM being a close second.</a:t>
            </a:r>
            <a:endParaRPr lang="en-US" dirty="0"/>
          </a:p>
          <a:p>
            <a:pPr algn="l"/>
            <a:endParaRPr lang="en-US" dirty="0"/>
          </a:p>
        </p:txBody>
      </p:sp>
    </p:spTree>
    <p:extLst>
      <p:ext uri="{BB962C8B-B14F-4D97-AF65-F5344CB8AC3E}">
        <p14:creationId xmlns:p14="http://schemas.microsoft.com/office/powerpoint/2010/main" val="922105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7"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5"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8"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9"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0"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3"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4"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1"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2"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5" name="Group 14">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p:nvSpPr>
          <p:cNvPr id="54" name="Rectangle 53">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5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5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6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7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F8A521F4-559A-9437-9998-0F88A37290A8}"/>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b="0" i="0">
                <a:effectLst/>
              </a:rPr>
              <a:t> Ensemble techniques</a:t>
            </a:r>
            <a:endParaRPr lang="en-US"/>
          </a:p>
        </p:txBody>
      </p:sp>
      <p:sp useBgFill="1">
        <p:nvSpPr>
          <p:cNvPr id="8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BC8805-C1EA-B0F8-307D-E097C0E9CE7A}"/>
              </a:ext>
            </a:extLst>
          </p:cNvPr>
          <p:cNvSpPr txBox="1"/>
          <p:nvPr/>
        </p:nvSpPr>
        <p:spPr>
          <a:xfrm>
            <a:off x="4823582" y="767217"/>
            <a:ext cx="6223829" cy="5992812"/>
          </a:xfrm>
          <a:prstGeom prst="rect">
            <a:avLst/>
          </a:prstGeom>
        </p:spPr>
        <p:txBody>
          <a:bodyPr vert="horz" lIns="91440" tIns="45720" rIns="91440" bIns="45720" rtlCol="0" anchor="t">
            <a:noAutofit/>
          </a:bodyPr>
          <a:lstStyle/>
          <a:p>
            <a:pPr defTabSz="914400">
              <a:buSzPct val="125000"/>
              <a:buFont typeface="Arial" panose="020B0604020202020204" pitchFamily="34" charset="0"/>
              <a:buChar char="•"/>
            </a:pPr>
            <a:r>
              <a:rPr lang="en-US" sz="1300" b="1" dirty="0">
                <a:ea typeface="+mn-lt"/>
                <a:cs typeface="+mn-lt"/>
              </a:rPr>
              <a:t>Ensemble Creation</a:t>
            </a:r>
            <a:endParaRPr lang="en-US" sz="1300" dirty="0"/>
          </a:p>
          <a:p>
            <a:pPr lvl="1" defTabSz="914400">
              <a:buFont typeface="Arial" panose="020B0604020202020204" pitchFamily="34" charset="0"/>
              <a:buChar char="•"/>
            </a:pPr>
            <a:r>
              <a:rPr lang="en-US" sz="1300" dirty="0">
                <a:solidFill>
                  <a:srgbClr val="D1D5DB"/>
                </a:solidFill>
                <a:ea typeface="+mn-lt"/>
                <a:cs typeface="+mn-lt"/>
              </a:rPr>
              <a:t>Combined Logistic Regression, K-Nearest Neighbors (KNN), and Support Vector Machine (SVM) into a </a:t>
            </a:r>
            <a:r>
              <a:rPr lang="en-US" sz="1300" err="1">
                <a:solidFill>
                  <a:srgbClr val="D1D5DB"/>
                </a:solidFill>
                <a:ea typeface="+mn-lt"/>
                <a:cs typeface="+mn-lt"/>
              </a:rPr>
              <a:t>VotingClassifier</a:t>
            </a:r>
            <a:r>
              <a:rPr lang="en-US" sz="1300" dirty="0">
                <a:solidFill>
                  <a:srgbClr val="D1D5DB"/>
                </a:solidFill>
                <a:ea typeface="+mn-lt"/>
                <a:cs typeface="+mn-lt"/>
              </a:rPr>
              <a:t> using hard voting.</a:t>
            </a:r>
            <a:endParaRPr lang="en-US" sz="1300" dirty="0"/>
          </a:p>
          <a:p>
            <a:pPr lvl="1" defTabSz="914400">
              <a:buFont typeface="Arial" panose="020B0604020202020204" pitchFamily="34" charset="0"/>
              <a:buChar char="•"/>
            </a:pPr>
            <a:r>
              <a:rPr lang="en-US" sz="1300" dirty="0">
                <a:solidFill>
                  <a:srgbClr val="D1D5DB"/>
                </a:solidFill>
                <a:ea typeface="+mn-lt"/>
                <a:cs typeface="+mn-lt"/>
              </a:rPr>
              <a:t>Utilized the diversity of these models to improve overall classification performance.</a:t>
            </a:r>
            <a:endParaRPr lang="en-US" sz="1300" dirty="0"/>
          </a:p>
          <a:p>
            <a:pPr defTabSz="914400">
              <a:buFont typeface="Arial" panose="020B0604020202020204" pitchFamily="34" charset="0"/>
              <a:buChar char="•"/>
            </a:pPr>
            <a:r>
              <a:rPr lang="en-US" sz="1300" b="1" dirty="0">
                <a:ea typeface="+mn-lt"/>
                <a:cs typeface="+mn-lt"/>
              </a:rPr>
              <a:t>Training</a:t>
            </a:r>
            <a:endParaRPr lang="en-US" sz="1300" dirty="0"/>
          </a:p>
          <a:p>
            <a:pPr lvl="1" defTabSz="914400">
              <a:buFont typeface="Arial" panose="020B0604020202020204" pitchFamily="34" charset="0"/>
              <a:buChar char="•"/>
            </a:pPr>
            <a:r>
              <a:rPr lang="en-US" sz="1300" dirty="0">
                <a:solidFill>
                  <a:srgbClr val="D1D5DB"/>
                </a:solidFill>
                <a:ea typeface="+mn-lt"/>
                <a:cs typeface="+mn-lt"/>
              </a:rPr>
              <a:t>Trained the ensemble model on SMOTE-balanced training data.</a:t>
            </a:r>
            <a:endParaRPr lang="en-US" sz="1300" dirty="0"/>
          </a:p>
          <a:p>
            <a:pPr lvl="1" defTabSz="914400">
              <a:buFont typeface="Arial" panose="020B0604020202020204" pitchFamily="34" charset="0"/>
              <a:buChar char="•"/>
            </a:pPr>
            <a:r>
              <a:rPr lang="en-US" sz="1300" dirty="0">
                <a:solidFill>
                  <a:srgbClr val="D1D5DB"/>
                </a:solidFill>
                <a:ea typeface="+mn-lt"/>
                <a:cs typeface="+mn-lt"/>
              </a:rPr>
              <a:t>Addressed class imbalance to ensure reliable model performance.</a:t>
            </a:r>
            <a:endParaRPr lang="en-US" sz="1300" dirty="0"/>
          </a:p>
          <a:p>
            <a:pPr defTabSz="914400">
              <a:buFont typeface="Arial" panose="020B0604020202020204" pitchFamily="34" charset="0"/>
              <a:buChar char="•"/>
            </a:pPr>
            <a:r>
              <a:rPr lang="en-US" sz="1300" b="1" dirty="0">
                <a:ea typeface="+mn-lt"/>
                <a:cs typeface="+mn-lt"/>
              </a:rPr>
              <a:t>Prediction</a:t>
            </a:r>
            <a:endParaRPr lang="en-US" sz="1300" dirty="0"/>
          </a:p>
          <a:p>
            <a:pPr lvl="1" defTabSz="914400">
              <a:buFont typeface="Arial" panose="020B0604020202020204" pitchFamily="34" charset="0"/>
              <a:buChar char="•"/>
            </a:pPr>
            <a:r>
              <a:rPr lang="en-US" sz="1300" dirty="0">
                <a:solidFill>
                  <a:srgbClr val="D1D5DB"/>
                </a:solidFill>
                <a:ea typeface="+mn-lt"/>
                <a:cs typeface="+mn-lt"/>
              </a:rPr>
              <a:t>Employed the ensemble model to predict labels for the test dataset.</a:t>
            </a:r>
            <a:endParaRPr lang="en-US" sz="1300" dirty="0"/>
          </a:p>
          <a:p>
            <a:pPr lvl="1" defTabSz="914400">
              <a:buFont typeface="Arial" panose="020B0604020202020204" pitchFamily="34" charset="0"/>
              <a:buChar char="•"/>
            </a:pPr>
            <a:r>
              <a:rPr lang="en-US" sz="1300" dirty="0">
                <a:solidFill>
                  <a:srgbClr val="D1D5DB"/>
                </a:solidFill>
                <a:ea typeface="+mn-lt"/>
                <a:cs typeface="+mn-lt"/>
              </a:rPr>
              <a:t>Leveraged the combined knowledge of individual models for accurate predictions.</a:t>
            </a:r>
            <a:endParaRPr lang="en-US" sz="1300" dirty="0"/>
          </a:p>
          <a:p>
            <a:pPr defTabSz="914400">
              <a:buFont typeface="Arial" panose="020B0604020202020204" pitchFamily="34" charset="0"/>
              <a:buChar char="•"/>
            </a:pPr>
            <a:r>
              <a:rPr lang="en-US" sz="1300" b="1" dirty="0">
                <a:ea typeface="+mn-lt"/>
                <a:cs typeface="+mn-lt"/>
              </a:rPr>
              <a:t>Evaluation Metrics</a:t>
            </a:r>
            <a:endParaRPr lang="en-US" sz="1300" dirty="0"/>
          </a:p>
          <a:p>
            <a:pPr lvl="1" defTabSz="914400">
              <a:buFont typeface="Arial" panose="020B0604020202020204" pitchFamily="34" charset="0"/>
              <a:buChar char="•"/>
            </a:pPr>
            <a:r>
              <a:rPr lang="en-US" sz="1300" dirty="0">
                <a:solidFill>
                  <a:srgbClr val="D1D5DB"/>
                </a:solidFill>
                <a:ea typeface="+mn-lt"/>
                <a:cs typeface="+mn-lt"/>
              </a:rPr>
              <a:t>Assessed model predictions using standard evaluation metrics:</a:t>
            </a:r>
            <a:endParaRPr lang="en-US" sz="1300" dirty="0"/>
          </a:p>
          <a:p>
            <a:pPr lvl="2" defTabSz="914400">
              <a:buFont typeface="Arial" panose="020B0604020202020204" pitchFamily="34" charset="0"/>
              <a:buChar char="•"/>
            </a:pPr>
            <a:r>
              <a:rPr lang="en-US" sz="1300" dirty="0">
                <a:solidFill>
                  <a:srgbClr val="D1D5DB"/>
                </a:solidFill>
                <a:ea typeface="+mn-lt"/>
                <a:cs typeface="+mn-lt"/>
              </a:rPr>
              <a:t>Accuracy: Overall correctness of predictions.</a:t>
            </a:r>
            <a:endParaRPr lang="en-US" sz="1300" dirty="0"/>
          </a:p>
          <a:p>
            <a:pPr lvl="2" defTabSz="914400">
              <a:buFont typeface="Arial" panose="020B0604020202020204" pitchFamily="34" charset="0"/>
              <a:buChar char="•"/>
            </a:pPr>
            <a:r>
              <a:rPr lang="en-US" sz="1300" dirty="0">
                <a:solidFill>
                  <a:srgbClr val="D1D5DB"/>
                </a:solidFill>
                <a:ea typeface="+mn-lt"/>
                <a:cs typeface="+mn-lt"/>
              </a:rPr>
              <a:t>Precision: Precision of class predictions.</a:t>
            </a:r>
            <a:endParaRPr lang="en-US" sz="1300" dirty="0"/>
          </a:p>
          <a:p>
            <a:pPr lvl="2" defTabSz="914400">
              <a:buFont typeface="Arial" panose="020B0604020202020204" pitchFamily="34" charset="0"/>
              <a:buChar char="•"/>
            </a:pPr>
            <a:r>
              <a:rPr lang="en-US" sz="1300" dirty="0">
                <a:solidFill>
                  <a:srgbClr val="D1D5DB"/>
                </a:solidFill>
                <a:ea typeface="+mn-lt"/>
                <a:cs typeface="+mn-lt"/>
              </a:rPr>
              <a:t>Recall: Sensitivity or true positive rate.</a:t>
            </a:r>
            <a:endParaRPr lang="en-US" sz="1300" dirty="0"/>
          </a:p>
          <a:p>
            <a:pPr lvl="2" defTabSz="914400">
              <a:buFont typeface="Arial" panose="020B0604020202020204" pitchFamily="34" charset="0"/>
              <a:buChar char="•"/>
            </a:pPr>
            <a:r>
              <a:rPr lang="en-US" sz="1300" dirty="0">
                <a:solidFill>
                  <a:srgbClr val="D1D5DB"/>
                </a:solidFill>
                <a:ea typeface="+mn-lt"/>
                <a:cs typeface="+mn-lt"/>
              </a:rPr>
              <a:t>F1 Score: Harmonic mean of precision and recall.</a:t>
            </a:r>
            <a:endParaRPr lang="en-US" sz="1300" dirty="0"/>
          </a:p>
          <a:p>
            <a:pPr defTabSz="914400">
              <a:buFont typeface="Arial" panose="020B0604020202020204" pitchFamily="34" charset="0"/>
              <a:buChar char="•"/>
            </a:pPr>
            <a:r>
              <a:rPr lang="en-US" sz="1300" b="1" dirty="0">
                <a:ea typeface="+mn-lt"/>
                <a:cs typeface="+mn-lt"/>
              </a:rPr>
              <a:t>Confusion Matrix</a:t>
            </a:r>
            <a:endParaRPr lang="en-US" sz="1300" dirty="0"/>
          </a:p>
          <a:p>
            <a:pPr lvl="1" defTabSz="914400">
              <a:buFont typeface="Arial" panose="020B0604020202020204" pitchFamily="34" charset="0"/>
              <a:buChar char="•"/>
            </a:pPr>
            <a:r>
              <a:rPr lang="en-US" sz="1300" dirty="0">
                <a:solidFill>
                  <a:srgbClr val="D1D5DB"/>
                </a:solidFill>
                <a:ea typeface="+mn-lt"/>
                <a:cs typeface="+mn-lt"/>
              </a:rPr>
              <a:t>Created a visual representation of the model's performance with a confusion matrix.</a:t>
            </a:r>
            <a:endParaRPr lang="en-US" sz="1300" dirty="0"/>
          </a:p>
          <a:p>
            <a:pPr lvl="1" defTabSz="914400">
              <a:buFont typeface="Arial" panose="020B0604020202020204" pitchFamily="34" charset="0"/>
              <a:buChar char="•"/>
            </a:pPr>
            <a:r>
              <a:rPr lang="en-US" sz="1300" dirty="0">
                <a:solidFill>
                  <a:srgbClr val="D1D5DB"/>
                </a:solidFill>
                <a:ea typeface="+mn-lt"/>
                <a:cs typeface="+mn-lt"/>
              </a:rPr>
              <a:t>Visualized true positives, true negatives, false positives, and false negatives using a heatmap.</a:t>
            </a:r>
            <a:endParaRPr lang="en-US" sz="1300" dirty="0"/>
          </a:p>
          <a:p>
            <a:pPr defTabSz="914400">
              <a:buFont typeface="Arial" panose="020B0604020202020204" pitchFamily="34" charset="0"/>
              <a:buChar char="•"/>
            </a:pPr>
            <a:r>
              <a:rPr lang="en-US" sz="1300" b="1" dirty="0">
                <a:ea typeface="+mn-lt"/>
                <a:cs typeface="+mn-lt"/>
              </a:rPr>
              <a:t>Output and Interpretation</a:t>
            </a:r>
            <a:endParaRPr lang="en-US" sz="1300" dirty="0"/>
          </a:p>
          <a:p>
            <a:pPr lvl="1" defTabSz="914400">
              <a:buFont typeface="Arial" panose="020B0604020202020204" pitchFamily="34" charset="0"/>
              <a:buChar char="•"/>
            </a:pPr>
            <a:r>
              <a:rPr lang="en-US" sz="1300" dirty="0">
                <a:solidFill>
                  <a:srgbClr val="D1D5DB"/>
                </a:solidFill>
                <a:ea typeface="+mn-lt"/>
                <a:cs typeface="+mn-lt"/>
              </a:rPr>
              <a:t>Printed ensemble performance metrics to gauge the model's overall effectiveness.</a:t>
            </a:r>
            <a:endParaRPr lang="en-US" sz="1300" dirty="0"/>
          </a:p>
          <a:p>
            <a:pPr lvl="1" defTabSz="914400">
              <a:buFont typeface="Arial" panose="020B0604020202020204" pitchFamily="34" charset="0"/>
              <a:buChar char="•"/>
            </a:pPr>
            <a:r>
              <a:rPr lang="en-US" sz="1300" dirty="0">
                <a:solidFill>
                  <a:srgbClr val="D1D5DB"/>
                </a:solidFill>
                <a:ea typeface="+mn-lt"/>
                <a:cs typeface="+mn-lt"/>
              </a:rPr>
              <a:t>Obtained insights into the strengths and weaknesses of the ensemble approach.</a:t>
            </a:r>
            <a:endParaRPr lang="en-US" sz="1300" dirty="0"/>
          </a:p>
          <a:p>
            <a:pPr defTabSz="914400">
              <a:buFont typeface="Arial" panose="020B0604020202020204" pitchFamily="34" charset="0"/>
              <a:buChar char="•"/>
            </a:pPr>
            <a:r>
              <a:rPr lang="en-US" sz="1300" b="1" dirty="0">
                <a:ea typeface="+mn-lt"/>
                <a:cs typeface="+mn-lt"/>
              </a:rPr>
              <a:t>Classification Report</a:t>
            </a:r>
            <a:endParaRPr lang="en-US" sz="1300" dirty="0"/>
          </a:p>
          <a:p>
            <a:pPr lvl="1" defTabSz="914400">
              <a:buFont typeface="Arial" panose="020B0604020202020204" pitchFamily="34" charset="0"/>
              <a:buChar char="•"/>
            </a:pPr>
            <a:r>
              <a:rPr lang="en-US" sz="1300" dirty="0">
                <a:solidFill>
                  <a:srgbClr val="D1D5DB"/>
                </a:solidFill>
                <a:ea typeface="+mn-lt"/>
                <a:cs typeface="+mn-lt"/>
              </a:rPr>
              <a:t>Generated and printed a comprehensive classification report that provides detailed metrics for each class.</a:t>
            </a:r>
            <a:endParaRPr lang="en-US" sz="1300" dirty="0"/>
          </a:p>
          <a:p>
            <a:pPr lvl="1" defTabSz="914400">
              <a:buFont typeface="Arial" panose="020B0604020202020204" pitchFamily="34" charset="0"/>
              <a:buChar char="•"/>
            </a:pPr>
            <a:r>
              <a:rPr lang="en-US" sz="1300" dirty="0">
                <a:solidFill>
                  <a:srgbClr val="D1D5DB"/>
                </a:solidFill>
                <a:ea typeface="+mn-lt"/>
                <a:cs typeface="+mn-lt"/>
              </a:rPr>
              <a:t>Gained a deeper understanding of the model's performance on different class labels.</a:t>
            </a:r>
            <a:endParaRPr lang="en-US" sz="1300" dirty="0"/>
          </a:p>
          <a:p>
            <a:pPr indent="-228600" defTabSz="914400">
              <a:lnSpc>
                <a:spcPct val="120000"/>
              </a:lnSpc>
              <a:spcAft>
                <a:spcPts val="600"/>
              </a:spcAft>
              <a:buSzPct val="125000"/>
              <a:buFont typeface="Arial" panose="020B0604020202020204" pitchFamily="34" charset="0"/>
              <a:buChar char="•"/>
            </a:pPr>
            <a:endParaRPr lang="en-US" sz="1300" dirty="0"/>
          </a:p>
        </p:txBody>
      </p:sp>
      <p:sp>
        <p:nvSpPr>
          <p:cNvPr id="6" name="TextBox 5">
            <a:extLst>
              <a:ext uri="{FF2B5EF4-FFF2-40B4-BE49-F238E27FC236}">
                <a16:creationId xmlns:a16="http://schemas.microsoft.com/office/drawing/2014/main" id="{1DB4E130-4C0A-33D2-FDF6-480934E6DEDB}"/>
              </a:ext>
            </a:extLst>
          </p:cNvPr>
          <p:cNvSpPr txBox="1"/>
          <p:nvPr/>
        </p:nvSpPr>
        <p:spPr>
          <a:xfrm>
            <a:off x="856861" y="1528666"/>
            <a:ext cx="3554964" cy="523220"/>
          </a:xfrm>
          <a:prstGeom prst="rect">
            <a:avLst/>
          </a:prstGeom>
          <a:noFill/>
        </p:spPr>
        <p:txBody>
          <a:bodyPr wrap="square" rtlCol="0">
            <a:spAutoFit/>
          </a:bodyPr>
          <a:lstStyle/>
          <a:p>
            <a:pPr>
              <a:spcAft>
                <a:spcPts val="600"/>
              </a:spcAft>
            </a:pPr>
            <a:r>
              <a:rPr lang="en-IN" sz="2800" dirty="0"/>
              <a:t>Hard voting classifier</a:t>
            </a:r>
            <a:endParaRPr lang="en-IN" sz="2800"/>
          </a:p>
        </p:txBody>
      </p:sp>
    </p:spTree>
    <p:extLst>
      <p:ext uri="{BB962C8B-B14F-4D97-AF65-F5344CB8AC3E}">
        <p14:creationId xmlns:p14="http://schemas.microsoft.com/office/powerpoint/2010/main" val="4127011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129"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5131" name="Group 5130">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5132" name="Group 5131">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144"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145"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6"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7"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8"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9"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0"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1"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2"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3"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4"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5"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5156"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7"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8"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9"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0"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161"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2"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3"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4"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5"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6"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7"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8"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9"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0"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133" name="Group 5132">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134"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35"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36"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37"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38"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39"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0"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1"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2"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3"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grpSp>
      <p:sp>
        <p:nvSpPr>
          <p:cNvPr id="5172" name="Rectangle 5171">
            <a:extLst>
              <a:ext uri="{FF2B5EF4-FFF2-40B4-BE49-F238E27FC236}">
                <a16:creationId xmlns:a16="http://schemas.microsoft.com/office/drawing/2014/main" id="{086696B0-DC42-487B-A75C-9323FE41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4" name="Rectangle 5173">
            <a:extLst>
              <a:ext uri="{FF2B5EF4-FFF2-40B4-BE49-F238E27FC236}">
                <a16:creationId xmlns:a16="http://schemas.microsoft.com/office/drawing/2014/main" id="{8C852927-7A85-41C3-91E9-2F6992E34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rgbClr val="F76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EED6DC82-340A-21D8-564F-C583892E3C0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7" y="1214226"/>
            <a:ext cx="5211232" cy="4429547"/>
          </a:xfrm>
          <a:prstGeom prst="rect">
            <a:avLst/>
          </a:prstGeom>
          <a:noFill/>
          <a:extLst>
            <a:ext uri="{909E8E84-426E-40DD-AFC4-6F175D3DCCD1}">
              <a14:hiddenFill xmlns:a14="http://schemas.microsoft.com/office/drawing/2010/main">
                <a:solidFill>
                  <a:srgbClr val="FFFFFF"/>
                </a:solidFill>
              </a14:hiddenFill>
            </a:ext>
          </a:extLst>
        </p:spPr>
      </p:pic>
      <p:sp>
        <p:nvSpPr>
          <p:cNvPr id="5176" name="Rectangle 5175">
            <a:extLst>
              <a:ext uri="{FF2B5EF4-FFF2-40B4-BE49-F238E27FC236}">
                <a16:creationId xmlns:a16="http://schemas.microsoft.com/office/drawing/2014/main" id="{0E4670F0-2634-43A1-A1DE-4011D2209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57"/>
            <a:ext cx="5538554" cy="5897880"/>
          </a:xfrm>
          <a:prstGeom prst="rect">
            <a:avLst/>
          </a:prstGeom>
          <a:solidFill>
            <a:srgbClr val="FFFFFF"/>
          </a:solidFill>
          <a:ln w="22225">
            <a:solidFill>
              <a:srgbClr val="F76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C4426A-AE2E-FCDB-001F-13078FCA3914}"/>
              </a:ext>
            </a:extLst>
          </p:cNvPr>
          <p:cNvPicPr>
            <a:picLocks noChangeAspect="1"/>
          </p:cNvPicPr>
          <p:nvPr/>
        </p:nvPicPr>
        <p:blipFill>
          <a:blip r:embed="rId5"/>
          <a:stretch>
            <a:fillRect/>
          </a:stretch>
        </p:blipFill>
        <p:spPr>
          <a:xfrm>
            <a:off x="6342888" y="2703399"/>
            <a:ext cx="5211232" cy="1446116"/>
          </a:xfrm>
          <a:prstGeom prst="rect">
            <a:avLst/>
          </a:prstGeom>
        </p:spPr>
      </p:pic>
      <p:sp>
        <p:nvSpPr>
          <p:cNvPr id="2" name="TextBox 1">
            <a:extLst>
              <a:ext uri="{FF2B5EF4-FFF2-40B4-BE49-F238E27FC236}">
                <a16:creationId xmlns:a16="http://schemas.microsoft.com/office/drawing/2014/main" id="{AB50D7D5-7CCC-E3DF-2BC8-05A3721B2744}"/>
              </a:ext>
            </a:extLst>
          </p:cNvPr>
          <p:cNvSpPr txBox="1"/>
          <p:nvPr/>
        </p:nvSpPr>
        <p:spPr>
          <a:xfrm>
            <a:off x="6497971" y="4386743"/>
            <a:ext cx="4897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mn-lt"/>
                <a:cs typeface="+mn-lt"/>
              </a:rPr>
              <a:t>The model is particularly strong in identifying the negative class but less so for the positive class. It is highly precise in its positive predictions, but it tends to miss a considerable number of positive instances (low recall for class 1). </a:t>
            </a:r>
            <a:endParaRPr lang="en-US" sz="1200">
              <a:solidFill>
                <a:schemeClr val="bg1"/>
              </a:solidFill>
            </a:endParaRPr>
          </a:p>
        </p:txBody>
      </p:sp>
    </p:spTree>
    <p:extLst>
      <p:ext uri="{BB962C8B-B14F-4D97-AF65-F5344CB8AC3E}">
        <p14:creationId xmlns:p14="http://schemas.microsoft.com/office/powerpoint/2010/main" val="91521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5" name="Group 14">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8"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5"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8"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9"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0"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3"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4"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1"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2"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3"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6" name="Group 15">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useBgFill="1">
        <p:nvSpPr>
          <p:cNvPr id="55" name="Rectangle 54">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9F773-E363-4871-B32B-B827F479B192}"/>
              </a:ext>
            </a:extLst>
          </p:cNvPr>
          <p:cNvSpPr>
            <a:spLocks noGrp="1"/>
          </p:cNvSpPr>
          <p:nvPr>
            <p:ph type="title"/>
          </p:nvPr>
        </p:nvSpPr>
        <p:spPr>
          <a:xfrm>
            <a:off x="3481842" y="281061"/>
            <a:ext cx="9905998" cy="1478570"/>
          </a:xfrm>
        </p:spPr>
        <p:txBody>
          <a:bodyPr vert="horz" lIns="91440" tIns="45720" rIns="91440" bIns="45720" rtlCol="0" anchor="ctr">
            <a:normAutofit/>
          </a:bodyPr>
          <a:lstStyle/>
          <a:p>
            <a:r>
              <a:rPr lang="en-US"/>
              <a:t>Blending Ensemble technique</a:t>
            </a:r>
          </a:p>
        </p:txBody>
      </p:sp>
      <p:pic>
        <p:nvPicPr>
          <p:cNvPr id="4" name="Picture 3">
            <a:extLst>
              <a:ext uri="{FF2B5EF4-FFF2-40B4-BE49-F238E27FC236}">
                <a16:creationId xmlns:a16="http://schemas.microsoft.com/office/drawing/2014/main" id="{EEE68D6F-E2BC-0380-55BB-DC45FAD32FFD}"/>
              </a:ext>
            </a:extLst>
          </p:cNvPr>
          <p:cNvPicPr>
            <a:picLocks noChangeAspect="1"/>
          </p:cNvPicPr>
          <p:nvPr/>
        </p:nvPicPr>
        <p:blipFill rotWithShape="1">
          <a:blip r:embed="rId4"/>
          <a:srcRect t="2007" r="31535"/>
          <a:stretch/>
        </p:blipFill>
        <p:spPr>
          <a:xfrm>
            <a:off x="3118526" y="2988183"/>
            <a:ext cx="4333705" cy="804446"/>
          </a:xfrm>
          <a:prstGeom prst="rect">
            <a:avLst/>
          </a:prstGeom>
        </p:spPr>
      </p:pic>
      <p:sp>
        <p:nvSpPr>
          <p:cNvPr id="7" name="TextBox 6">
            <a:extLst>
              <a:ext uri="{FF2B5EF4-FFF2-40B4-BE49-F238E27FC236}">
                <a16:creationId xmlns:a16="http://schemas.microsoft.com/office/drawing/2014/main" id="{9C49CB5A-4D8B-8981-7DF7-C84E306DCE3D}"/>
              </a:ext>
            </a:extLst>
          </p:cNvPr>
          <p:cNvSpPr txBox="1"/>
          <p:nvPr/>
        </p:nvSpPr>
        <p:spPr>
          <a:xfrm>
            <a:off x="1239534" y="1716088"/>
            <a:ext cx="9296101" cy="2256002"/>
          </a:xfrm>
          <a:prstGeom prst="rect">
            <a:avLst/>
          </a:prstGeom>
          <a:noFill/>
        </p:spPr>
        <p:txBody>
          <a:bodyPr wrap="square" lIns="91440" tIns="45720" rIns="91440" bIns="45720" rtlCol="0" anchor="t">
            <a:spAutoFit/>
          </a:bodyPr>
          <a:lstStyle/>
          <a:p>
            <a:pPr marL="271463" indent="-271463" defTabSz="434340">
              <a:spcAft>
                <a:spcPts val="600"/>
              </a:spcAft>
              <a:buFont typeface="Arial"/>
              <a:buChar char="•"/>
            </a:pPr>
            <a:r>
              <a:rPr lang="en-IN" sz="1710" kern="1200">
                <a:solidFill>
                  <a:schemeClr val="tx1"/>
                </a:solidFill>
                <a:latin typeface="+mn-lt"/>
                <a:ea typeface="+mn-lt"/>
                <a:cs typeface="+mn-lt"/>
              </a:rPr>
              <a:t>To enhance predictive performance, mitigate overfitting, address model diversity, and achieve performance boosts, we employed the blending ensemble technique.</a:t>
            </a:r>
            <a:endParaRPr lang="en-IN" sz="1710" kern="1200">
              <a:solidFill>
                <a:schemeClr val="tx1"/>
              </a:solidFill>
              <a:latin typeface="+mn-lt"/>
              <a:ea typeface="+mn-ea"/>
              <a:cs typeface="+mn-cs"/>
            </a:endParaRPr>
          </a:p>
          <a:p>
            <a:pPr marL="271463" indent="-271463" defTabSz="434340">
              <a:spcAft>
                <a:spcPts val="600"/>
              </a:spcAft>
              <a:buFont typeface="Arial"/>
              <a:buChar char="•"/>
            </a:pPr>
            <a:r>
              <a:rPr lang="en-IN" sz="1710" kern="1200">
                <a:solidFill>
                  <a:schemeClr val="tx1"/>
                </a:solidFill>
                <a:latin typeface="+mn-lt"/>
                <a:ea typeface="+mn-lt"/>
                <a:cs typeface="+mn-lt"/>
              </a:rPr>
              <a:t>Assessed the effectiveness of blending ensemble technique to calculate precision, recall, accuracy, f1 score  and printed the metrics</a:t>
            </a:r>
          </a:p>
          <a:p>
            <a:pPr marL="271463" indent="-271463" defTabSz="434340">
              <a:spcAft>
                <a:spcPts val="600"/>
              </a:spcAft>
              <a:buFont typeface="Arial"/>
              <a:buChar char="•"/>
            </a:pPr>
            <a:endParaRPr lang="en-IN" sz="1710" kern="1200">
              <a:solidFill>
                <a:schemeClr val="tx1"/>
              </a:solidFill>
              <a:latin typeface="+mn-lt"/>
              <a:ea typeface="+mn-lt"/>
              <a:cs typeface="+mn-lt"/>
            </a:endParaRPr>
          </a:p>
          <a:p>
            <a:pPr marL="271463" indent="-271463" defTabSz="434340">
              <a:spcAft>
                <a:spcPts val="600"/>
              </a:spcAft>
              <a:buFont typeface="Arial"/>
              <a:buChar char="•"/>
            </a:pPr>
            <a:endParaRPr lang="en-IN" sz="1710" kern="1200">
              <a:solidFill>
                <a:schemeClr val="tx1"/>
              </a:solidFill>
              <a:latin typeface="+mn-lt"/>
              <a:ea typeface="+mn-lt"/>
              <a:cs typeface="+mn-lt"/>
            </a:endParaRPr>
          </a:p>
          <a:p>
            <a:pPr>
              <a:spcAft>
                <a:spcPts val="600"/>
              </a:spcAft>
            </a:pPr>
            <a:endParaRPr lang="en-IN">
              <a:ea typeface="+mn-lt"/>
              <a:cs typeface="+mn-lt"/>
            </a:endParaRPr>
          </a:p>
        </p:txBody>
      </p:sp>
      <p:sp>
        <p:nvSpPr>
          <p:cNvPr id="3" name="TextBox 2">
            <a:extLst>
              <a:ext uri="{FF2B5EF4-FFF2-40B4-BE49-F238E27FC236}">
                <a16:creationId xmlns:a16="http://schemas.microsoft.com/office/drawing/2014/main" id="{3D519826-B4A7-03C8-7F7C-C9459A78F8E8}"/>
              </a:ext>
            </a:extLst>
          </p:cNvPr>
          <p:cNvSpPr txBox="1"/>
          <p:nvPr/>
        </p:nvSpPr>
        <p:spPr>
          <a:xfrm>
            <a:off x="1426723" y="4247744"/>
            <a:ext cx="94966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These metrics suggest that the Blend Ensemble model is reasonably effective, with a good balance between precision and recall. The accuracy indicates that there is room for improvement, possibly by tuning the model or using more sophisticated ensemble methods. The relatively high F1 score implies that the model is balanced, but depending on the specific application or domain, further optimization might be necessary to either reduce false positives (for precision) or false negatives (for recall).</a:t>
            </a:r>
            <a:endParaRPr lang="en-US" dirty="0"/>
          </a:p>
          <a:p>
            <a:br>
              <a:rPr lang="en-US" dirty="0"/>
            </a:br>
            <a:endParaRPr lang="en-US" dirty="0"/>
          </a:p>
          <a:p>
            <a:pPr algn="l"/>
            <a:endParaRPr lang="en-US" dirty="0"/>
          </a:p>
        </p:txBody>
      </p:sp>
    </p:spTree>
    <p:extLst>
      <p:ext uri="{BB962C8B-B14F-4D97-AF65-F5344CB8AC3E}">
        <p14:creationId xmlns:p14="http://schemas.microsoft.com/office/powerpoint/2010/main" val="185854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137-BC23-C30C-E137-EDF7A245FC80}"/>
              </a:ext>
            </a:extLst>
          </p:cNvPr>
          <p:cNvSpPr>
            <a:spLocks noGrp="1"/>
          </p:cNvSpPr>
          <p:nvPr>
            <p:ph type="title"/>
          </p:nvPr>
        </p:nvSpPr>
        <p:spPr/>
        <p:txBody>
          <a:bodyPr/>
          <a:lstStyle/>
          <a:p>
            <a:r>
              <a:rPr lang="en-US" dirty="0"/>
              <a:t>RESEARCH RECOMMENDATIONS</a:t>
            </a:r>
          </a:p>
        </p:txBody>
      </p:sp>
      <p:sp>
        <p:nvSpPr>
          <p:cNvPr id="3" name="TextBox 2">
            <a:extLst>
              <a:ext uri="{FF2B5EF4-FFF2-40B4-BE49-F238E27FC236}">
                <a16:creationId xmlns:a16="http://schemas.microsoft.com/office/drawing/2014/main" id="{DAB2836A-AE1D-D65A-53F7-77789DAEF85E}"/>
              </a:ext>
            </a:extLst>
          </p:cNvPr>
          <p:cNvSpPr txBox="1"/>
          <p:nvPr/>
        </p:nvSpPr>
        <p:spPr>
          <a:xfrm>
            <a:off x="922873" y="1708177"/>
            <a:ext cx="10117094"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W Cen MT"/>
              </a:rPr>
              <a:t>Hyperparameter Tuning : Continue fine-tuning hyperparameters using advanced optimization techniques.</a:t>
            </a:r>
          </a:p>
          <a:p>
            <a:r>
              <a:rPr lang="en-US" dirty="0">
                <a:latin typeface="TW Cen MT"/>
              </a:rPr>
              <a:t>The highest accuracy for blending ensemble indicates that there is room for improvement, possibly by tuning the model or using more sophisticated ensemble methods. The relatively high F1 score implies that the model is balanced, but depending on the specific application or domain, further optimization might be necessary to either reduce false positives (for precision) or false negatives (for recall).</a:t>
            </a:r>
          </a:p>
          <a:p>
            <a:endParaRPr lang="en-US" dirty="0">
              <a:latin typeface="TW Cen MT"/>
            </a:endParaRPr>
          </a:p>
          <a:p>
            <a:r>
              <a:rPr lang="en-US" dirty="0">
                <a:latin typeface="TW Cen MT"/>
              </a:rPr>
              <a:t>Necessity for Cross Validation:</a:t>
            </a:r>
          </a:p>
          <a:p>
            <a:r>
              <a:rPr lang="en-US" dirty="0">
                <a:ea typeface="+mn-lt"/>
                <a:cs typeface="+mn-lt"/>
              </a:rPr>
              <a:t>Using k-fold cross-validation to ensure the model's performance is consistent across different subsets of the data and Utilizing stratified folds because the classes are imbalanced to ensure that each fold is representative of the overall distribution.</a:t>
            </a:r>
            <a:endParaRPr lang="en-US"/>
          </a:p>
          <a:p>
            <a:endParaRPr lang="en-US" dirty="0">
              <a:latin typeface="Tw Cen MT"/>
            </a:endParaRPr>
          </a:p>
          <a:p>
            <a:r>
              <a:rPr lang="en-US" dirty="0">
                <a:solidFill>
                  <a:srgbClr val="ECECF1"/>
                </a:solidFill>
                <a:ea typeface="+mn-lt"/>
                <a:cs typeface="+mn-lt"/>
              </a:rPr>
              <a:t>Experimenting with different ensemble techniques:</a:t>
            </a:r>
            <a:endParaRPr lang="en-US" dirty="0">
              <a:solidFill>
                <a:srgbClr val="FFFFFF"/>
              </a:solidFill>
              <a:ea typeface="+mn-lt"/>
              <a:cs typeface="+mn-lt"/>
            </a:endParaRPr>
          </a:p>
          <a:p>
            <a:r>
              <a:rPr lang="en-US" dirty="0">
                <a:solidFill>
                  <a:srgbClr val="ECECF1"/>
                </a:solidFill>
                <a:ea typeface="+mn-lt"/>
                <a:cs typeface="+mn-lt"/>
              </a:rPr>
              <a:t>It is advised because each method combines model predictions in distinct ways that can leverage the strengths and mitigate the weaknesses of individual models. Exploring beyond blending to techniques like stacking or bagging might be beneficial to reduce errors, complexity and improve the performance.</a:t>
            </a:r>
            <a:endParaRPr lang="en-US" dirty="0"/>
          </a:p>
          <a:p>
            <a:endParaRPr lang="en-US" dirty="0">
              <a:solidFill>
                <a:srgbClr val="ECECF1"/>
              </a:solidFill>
              <a:latin typeface="Tw Cen MT"/>
            </a:endParaRPr>
          </a:p>
          <a:p>
            <a:endParaRPr lang="en-US" dirty="0">
              <a:solidFill>
                <a:srgbClr val="ECECF1"/>
              </a:solidFill>
              <a:latin typeface="Tw Cen MT"/>
            </a:endParaRPr>
          </a:p>
          <a:p>
            <a:br>
              <a:rPr lang="en-US" dirty="0">
                <a:latin typeface="TW Cen MT"/>
              </a:rPr>
            </a:br>
            <a:endParaRPr lang="en-US">
              <a:latin typeface="TW Cen MT"/>
            </a:endParaRPr>
          </a:p>
          <a:p>
            <a:endParaRPr lang="en-US" dirty="0">
              <a:latin typeface="TW Cen MT"/>
            </a:endParaRPr>
          </a:p>
          <a:p>
            <a:endParaRPr lang="en-US" dirty="0"/>
          </a:p>
        </p:txBody>
      </p:sp>
    </p:spTree>
    <p:extLst>
      <p:ext uri="{BB962C8B-B14F-4D97-AF65-F5344CB8AC3E}">
        <p14:creationId xmlns:p14="http://schemas.microsoft.com/office/powerpoint/2010/main" val="171037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3A52-7800-7F0C-7C65-56C87765610A}"/>
              </a:ext>
            </a:extLst>
          </p:cNvPr>
          <p:cNvSpPr>
            <a:spLocks noGrp="1"/>
          </p:cNvSpPr>
          <p:nvPr>
            <p:ph type="title"/>
          </p:nvPr>
        </p:nvSpPr>
        <p:spPr/>
        <p:txBody>
          <a:bodyPr/>
          <a:lstStyle/>
          <a:p>
            <a:r>
              <a:rPr lang="en-US" dirty="0" err="1"/>
              <a:t>RESEARch</a:t>
            </a:r>
            <a:r>
              <a:rPr lang="en-US" dirty="0"/>
              <a:t> recommendations</a:t>
            </a:r>
          </a:p>
        </p:txBody>
      </p:sp>
      <p:sp>
        <p:nvSpPr>
          <p:cNvPr id="3" name="TextBox 2">
            <a:extLst>
              <a:ext uri="{FF2B5EF4-FFF2-40B4-BE49-F238E27FC236}">
                <a16:creationId xmlns:a16="http://schemas.microsoft.com/office/drawing/2014/main" id="{852E577E-0839-9D93-F2E4-2C66802F5AF1}"/>
              </a:ext>
            </a:extLst>
          </p:cNvPr>
          <p:cNvSpPr txBox="1"/>
          <p:nvPr/>
        </p:nvSpPr>
        <p:spPr>
          <a:xfrm>
            <a:off x="770105" y="2008286"/>
            <a:ext cx="989789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Expansion:</a:t>
            </a:r>
          </a:p>
          <a:p>
            <a:r>
              <a:rPr lang="en-US" dirty="0">
                <a:solidFill>
                  <a:srgbClr val="ECECF1"/>
                </a:solidFill>
                <a:ea typeface="+mn-lt"/>
                <a:cs typeface="+mn-lt"/>
              </a:rPr>
              <a:t>Expanding the dataset with more (and representative) data can lead to significant improvements in a model's </a:t>
            </a:r>
            <a:r>
              <a:rPr lang="en-US" dirty="0" err="1">
                <a:solidFill>
                  <a:srgbClr val="ECECF1"/>
                </a:solidFill>
                <a:ea typeface="+mn-lt"/>
                <a:cs typeface="+mn-lt"/>
              </a:rPr>
              <a:t>performance.It</a:t>
            </a:r>
            <a:r>
              <a:rPr lang="en-US" dirty="0">
                <a:solidFill>
                  <a:srgbClr val="ECECF1"/>
                </a:solidFill>
                <a:ea typeface="+mn-lt"/>
                <a:cs typeface="+mn-lt"/>
              </a:rPr>
              <a:t> reduces overfitting , model's performance.</a:t>
            </a:r>
          </a:p>
          <a:p>
            <a:endParaRPr lang="en-US" dirty="0">
              <a:solidFill>
                <a:srgbClr val="ECECF1"/>
              </a:solidFill>
            </a:endParaRPr>
          </a:p>
          <a:p>
            <a:r>
              <a:rPr lang="en-US" dirty="0">
                <a:solidFill>
                  <a:srgbClr val="ECECF1"/>
                </a:solidFill>
                <a:ea typeface="+mn-lt"/>
                <a:cs typeface="+mn-lt"/>
              </a:rPr>
              <a:t>Interpretability techniques :</a:t>
            </a:r>
            <a:endParaRPr lang="en-US" dirty="0">
              <a:solidFill>
                <a:srgbClr val="FFFFFF"/>
              </a:solidFill>
              <a:ea typeface="+mn-lt"/>
              <a:cs typeface="+mn-lt"/>
            </a:endParaRPr>
          </a:p>
          <a:p>
            <a:r>
              <a:rPr lang="en-US" dirty="0">
                <a:solidFill>
                  <a:srgbClr val="ECECF1"/>
                </a:solidFill>
                <a:ea typeface="+mn-lt"/>
                <a:cs typeface="+mn-lt"/>
              </a:rPr>
              <a:t>These are methods that clarify how models arrive at their predictions, making the models' decisions transparent and understandable. For example, SHAP values explain individual prediction contributions by computing the impact of each feature, while Partial Dependence Plots illustrate how a feature affects predictions across the data range, holding other features constant.</a:t>
            </a:r>
          </a:p>
          <a:p>
            <a:endParaRPr lang="en-US" dirty="0">
              <a:solidFill>
                <a:srgbClr val="ECECF1"/>
              </a:solidFill>
            </a:endParaRPr>
          </a:p>
          <a:p>
            <a:r>
              <a:rPr lang="en-US" dirty="0">
                <a:solidFill>
                  <a:srgbClr val="ECECF1"/>
                </a:solidFill>
                <a:ea typeface="+mn-lt"/>
                <a:cs typeface="+mn-lt"/>
              </a:rPr>
              <a:t>Regularization techniques :</a:t>
            </a:r>
          </a:p>
          <a:p>
            <a:endParaRPr lang="en-US" dirty="0">
              <a:solidFill>
                <a:srgbClr val="ECECF1"/>
              </a:solidFill>
              <a:ea typeface="+mn-lt"/>
              <a:cs typeface="+mn-lt"/>
            </a:endParaRPr>
          </a:p>
          <a:p>
            <a:r>
              <a:rPr lang="en-US" dirty="0">
                <a:solidFill>
                  <a:srgbClr val="ECECF1"/>
                </a:solidFill>
                <a:ea typeface="+mn-lt"/>
                <a:cs typeface="+mn-lt"/>
              </a:rPr>
              <a:t>It help to prevent overfitting in machine learning models by penalizing complexity, encouraging the model to be simpler and therefore to generalize better to new data. This is achieved by shrinking the model's coefficients for less relevant features, thereby reducing the model's tendency to learn noise from the training data.</a:t>
            </a:r>
            <a:endParaRPr lang="en-US" dirty="0"/>
          </a:p>
          <a:p>
            <a:endParaRPr lang="en-US" sz="1200" dirty="0">
              <a:solidFill>
                <a:srgbClr val="ECECF1"/>
              </a:solidFill>
              <a:ea typeface="+mn-lt"/>
              <a:cs typeface="+mn-lt"/>
            </a:endParaRPr>
          </a:p>
        </p:txBody>
      </p:sp>
    </p:spTree>
    <p:extLst>
      <p:ext uri="{BB962C8B-B14F-4D97-AF65-F5344CB8AC3E}">
        <p14:creationId xmlns:p14="http://schemas.microsoft.com/office/powerpoint/2010/main" val="280570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57FD-730E-B429-8187-4FE68F05040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020F88A1-F034-C3D8-9EF8-65F34703CD35}"/>
              </a:ext>
            </a:extLst>
          </p:cNvPr>
          <p:cNvSpPr>
            <a:spLocks noGrp="1"/>
          </p:cNvSpPr>
          <p:nvPr>
            <p:ph idx="1"/>
          </p:nvPr>
        </p:nvSpPr>
        <p:spPr>
          <a:xfrm>
            <a:off x="982791" y="1838940"/>
            <a:ext cx="10344572" cy="3768758"/>
          </a:xfrm>
        </p:spPr>
        <p:txBody>
          <a:bodyPr>
            <a:normAutofit fontScale="77500" lnSpcReduction="20000"/>
          </a:bodyPr>
          <a:lstStyle/>
          <a:p>
            <a:r>
              <a:rPr lang="en-IN" dirty="0"/>
              <a:t>1)S. Sreejith, H. Khanna Nehemiah, A. Kannan Clinical data classification using an enhanced SMOTE and chaotic evolutionary feature selection </a:t>
            </a:r>
            <a:r>
              <a:rPr lang="en-IN" dirty="0" err="1"/>
              <a:t>Comput</a:t>
            </a:r>
            <a:r>
              <a:rPr lang="en-IN" dirty="0"/>
              <a:t> </a:t>
            </a:r>
            <a:r>
              <a:rPr lang="en-IN" dirty="0" err="1"/>
              <a:t>Biol</a:t>
            </a:r>
            <a:r>
              <a:rPr lang="en-IN" dirty="0"/>
              <a:t> Med, 126 (February) (2020), Article </a:t>
            </a:r>
          </a:p>
          <a:p>
            <a:r>
              <a:rPr lang="en-IN" dirty="0"/>
              <a:t>2) </a:t>
            </a:r>
            <a:r>
              <a:rPr lang="en-IN" dirty="0" err="1"/>
              <a:t>Kuzhippallil</a:t>
            </a:r>
            <a:r>
              <a:rPr lang="en-IN" dirty="0"/>
              <a:t> Maria Alex, Joseph </a:t>
            </a:r>
            <a:r>
              <a:rPr lang="en-IN" dirty="0" err="1"/>
              <a:t>Caralyn</a:t>
            </a:r>
            <a:r>
              <a:rPr lang="en-IN" dirty="0"/>
              <a:t> and A Kannan, "Comparative Analysis of Machine Learning Techniques for Indian liver disease patients", 2020 6th International Conference on Advanced Computing and Communication Systems (ICACCS), pp. 778-782.</a:t>
            </a:r>
          </a:p>
          <a:p>
            <a:r>
              <a:rPr lang="en-IN" dirty="0"/>
              <a:t> 3) D. Gan, J. Shen, B. An, M. Xu, N. Liu Integrating TANBN with cost-sensitive classification algorithm for imbalanced data in medical diagnosis </a:t>
            </a:r>
            <a:r>
              <a:rPr lang="en-IN" dirty="0" err="1"/>
              <a:t>Comput</a:t>
            </a:r>
            <a:r>
              <a:rPr lang="en-IN" dirty="0"/>
              <a:t> Ind Eng, 140 (January) (2020), Article </a:t>
            </a:r>
          </a:p>
          <a:p>
            <a:r>
              <a:rPr lang="en-IN" dirty="0"/>
              <a:t>4) M. </a:t>
            </a:r>
            <a:r>
              <a:rPr lang="en-IN" dirty="0" err="1"/>
              <a:t>Abdar</a:t>
            </a:r>
            <a:r>
              <a:rPr lang="en-IN" dirty="0"/>
              <a:t>, N.Y. Yen, J.C.S. Hung Improving the diagnosis of liver disease using multilayer perceptron neural network and boosted decision trees J Med </a:t>
            </a:r>
            <a:r>
              <a:rPr lang="en-IN" dirty="0" err="1"/>
              <a:t>Biol</a:t>
            </a:r>
            <a:r>
              <a:rPr lang="en-IN" dirty="0"/>
              <a:t> Eng, 38 (6) (2018</a:t>
            </a:r>
          </a:p>
        </p:txBody>
      </p:sp>
    </p:spTree>
    <p:extLst>
      <p:ext uri="{BB962C8B-B14F-4D97-AF65-F5344CB8AC3E}">
        <p14:creationId xmlns:p14="http://schemas.microsoft.com/office/powerpoint/2010/main" val="275042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068169" y="783274"/>
            <a:ext cx="3268577" cy="551814"/>
          </a:xfrm>
        </p:spPr>
        <p:txBody>
          <a:bodyPr anchor="b">
            <a:normAutofit fontScale="90000"/>
          </a:bodyPr>
          <a:lstStyle/>
          <a:p>
            <a:r>
              <a:rPr lang="en-US" dirty="0"/>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914872" y="1508082"/>
            <a:ext cx="6481333" cy="4715605"/>
          </a:xfrm>
        </p:spPr>
        <p:txBody>
          <a:bodyPr vert="horz" lIns="91440" tIns="45720" rIns="91440" bIns="45720" rtlCol="0" anchor="t">
            <a:noAutofit/>
          </a:bodyPr>
          <a:lstStyle/>
          <a:p>
            <a:pPr marL="0" indent="0">
              <a:lnSpc>
                <a:spcPct val="110000"/>
              </a:lnSpc>
              <a:buNone/>
            </a:pPr>
            <a:r>
              <a:rPr lang="en-US" sz="1400" b="0" i="0" dirty="0">
                <a:effectLst/>
                <a:latin typeface="Arial"/>
                <a:cs typeface="Arial"/>
              </a:rPr>
              <a:t>Liver disease is a significant health concern worldwide, and its prevalence has been on the rise in recent years.</a:t>
            </a:r>
          </a:p>
          <a:p>
            <a:pPr>
              <a:lnSpc>
                <a:spcPct val="110000"/>
              </a:lnSpc>
              <a:buNone/>
            </a:pPr>
            <a:r>
              <a:rPr lang="en-US" sz="1400" b="1" dirty="0">
                <a:latin typeface="Arial"/>
                <a:ea typeface="+mn-lt"/>
                <a:cs typeface="+mn-lt"/>
              </a:rPr>
              <a:t>Impact of Liver Disease:</a:t>
            </a:r>
            <a:endParaRPr lang="en-US" sz="1400">
              <a:latin typeface="Arial"/>
              <a:cs typeface="Arial"/>
            </a:endParaRPr>
          </a:p>
          <a:p>
            <a:pPr>
              <a:lnSpc>
                <a:spcPct val="110000"/>
              </a:lnSpc>
              <a:buFont typeface="Arial"/>
              <a:buChar char="•"/>
            </a:pPr>
            <a:r>
              <a:rPr lang="en-US" sz="1400" dirty="0">
                <a:latin typeface="Arial"/>
                <a:ea typeface="+mn-lt"/>
                <a:cs typeface="+mn-lt"/>
              </a:rPr>
              <a:t>Rising global health concern.</a:t>
            </a:r>
            <a:endParaRPr lang="en-US" sz="1400">
              <a:latin typeface="Arial"/>
              <a:cs typeface="Arial"/>
            </a:endParaRPr>
          </a:p>
          <a:p>
            <a:pPr>
              <a:lnSpc>
                <a:spcPct val="110000"/>
              </a:lnSpc>
              <a:buFont typeface="Arial"/>
              <a:buChar char="•"/>
            </a:pPr>
            <a:r>
              <a:rPr lang="en-US" sz="1400" dirty="0">
                <a:latin typeface="Arial"/>
                <a:ea typeface="+mn-lt"/>
                <a:cs typeface="+mn-lt"/>
              </a:rPr>
              <a:t>Increases healthcare costs due to diagnosis, treatment, and hospitalization.</a:t>
            </a:r>
            <a:endParaRPr lang="en-US" sz="1400">
              <a:latin typeface="Arial"/>
              <a:cs typeface="Arial"/>
            </a:endParaRPr>
          </a:p>
          <a:p>
            <a:pPr>
              <a:lnSpc>
                <a:spcPct val="110000"/>
              </a:lnSpc>
              <a:buFont typeface="Arial"/>
              <a:buChar char="•"/>
            </a:pPr>
            <a:r>
              <a:rPr lang="en-US" sz="1400" dirty="0">
                <a:latin typeface="Arial"/>
                <a:ea typeface="+mn-lt"/>
                <a:cs typeface="+mn-lt"/>
              </a:rPr>
              <a:t>Advanced stages and liver cancer can be fatal, causing premature mortality.</a:t>
            </a:r>
            <a:endParaRPr lang="en-US" sz="1400">
              <a:latin typeface="Arial"/>
              <a:cs typeface="Arial"/>
            </a:endParaRPr>
          </a:p>
          <a:p>
            <a:pPr indent="0">
              <a:lnSpc>
                <a:spcPct val="110000"/>
              </a:lnSpc>
              <a:buNone/>
            </a:pPr>
            <a:r>
              <a:rPr lang="en-US" sz="1400" b="1" dirty="0">
                <a:latin typeface="Arial"/>
                <a:ea typeface="+mn-lt"/>
                <a:cs typeface="+mn-lt"/>
              </a:rPr>
              <a:t>Importance of Early Detection:</a:t>
            </a:r>
            <a:endParaRPr lang="en-US" sz="1400">
              <a:latin typeface="Arial"/>
              <a:cs typeface="Arial"/>
            </a:endParaRPr>
          </a:p>
          <a:p>
            <a:pPr>
              <a:lnSpc>
                <a:spcPct val="110000"/>
              </a:lnSpc>
              <a:buFont typeface="Arial"/>
              <a:buChar char="•"/>
            </a:pPr>
            <a:r>
              <a:rPr lang="en-US" sz="1400" dirty="0">
                <a:latin typeface="Arial"/>
                <a:ea typeface="+mn-lt"/>
                <a:cs typeface="+mn-lt"/>
              </a:rPr>
              <a:t>Key to effective management; many liver diseases are treatable early on.</a:t>
            </a:r>
            <a:endParaRPr lang="en-US" sz="1400">
              <a:latin typeface="Arial"/>
              <a:cs typeface="Arial"/>
            </a:endParaRPr>
          </a:p>
          <a:p>
            <a:pPr>
              <a:lnSpc>
                <a:spcPct val="110000"/>
              </a:lnSpc>
              <a:buFont typeface="Arial"/>
              <a:buChar char="•"/>
            </a:pPr>
            <a:r>
              <a:rPr lang="en-US" sz="1400" dirty="0">
                <a:latin typeface="Arial"/>
                <a:ea typeface="+mn-lt"/>
                <a:cs typeface="+mn-lt"/>
              </a:rPr>
              <a:t>Timely intervention can stop disease progression.</a:t>
            </a:r>
            <a:endParaRPr lang="en-US" sz="1400">
              <a:latin typeface="Arial"/>
              <a:cs typeface="Arial"/>
            </a:endParaRPr>
          </a:p>
          <a:p>
            <a:pPr>
              <a:lnSpc>
                <a:spcPct val="110000"/>
              </a:lnSpc>
              <a:buFont typeface="Arial"/>
              <a:buChar char="•"/>
            </a:pPr>
            <a:r>
              <a:rPr lang="en-US" sz="1400" dirty="0">
                <a:latin typeface="Arial"/>
                <a:ea typeface="+mn-lt"/>
                <a:cs typeface="+mn-lt"/>
              </a:rPr>
              <a:t>Early-stage liver diseases have a better prognosis.</a:t>
            </a:r>
            <a:endParaRPr lang="en-US" sz="1400">
              <a:latin typeface="Arial"/>
              <a:cs typeface="Arial"/>
            </a:endParaRPr>
          </a:p>
          <a:p>
            <a:pPr>
              <a:lnSpc>
                <a:spcPct val="110000"/>
              </a:lnSpc>
              <a:buFont typeface="Arial"/>
              <a:buChar char="•"/>
            </a:pPr>
            <a:r>
              <a:rPr lang="en-US" sz="1400" dirty="0">
                <a:latin typeface="Arial"/>
                <a:ea typeface="+mn-lt"/>
                <a:cs typeface="+mn-lt"/>
              </a:rPr>
              <a:t>Reduces risk of serious complications like cirrhosis and liver cancer.</a:t>
            </a:r>
            <a:endParaRPr lang="en-US" sz="1400">
              <a:latin typeface="Arial"/>
              <a:cs typeface="Arial"/>
            </a:endParaRPr>
          </a:p>
          <a:p>
            <a:pPr>
              <a:lnSpc>
                <a:spcPct val="110000"/>
              </a:lnSpc>
              <a:buFont typeface="Arial"/>
              <a:buChar char="•"/>
            </a:pPr>
            <a:r>
              <a:rPr lang="en-US" sz="1400" dirty="0">
                <a:latin typeface="Arial"/>
                <a:ea typeface="+mn-lt"/>
                <a:cs typeface="+mn-lt"/>
              </a:rPr>
              <a:t>Prompt treatment improves patient quality of life and daily function</a:t>
            </a:r>
            <a:r>
              <a:rPr lang="en-US" sz="1400" dirty="0">
                <a:latin typeface="Inter"/>
                <a:ea typeface="+mn-lt"/>
                <a:cs typeface="+mn-lt"/>
              </a:rPr>
              <a:t>.</a:t>
            </a:r>
            <a:endParaRPr lang="en-US" sz="1400">
              <a:latin typeface="Inter"/>
            </a:endParaRPr>
          </a:p>
          <a:p>
            <a:pPr marL="0" indent="0">
              <a:lnSpc>
                <a:spcPct val="110000"/>
              </a:lnSpc>
              <a:buNone/>
            </a:pPr>
            <a:endParaRPr lang="en-US" sz="1400" dirty="0">
              <a:latin typeface="Söhne"/>
            </a:endParaRPr>
          </a:p>
        </p:txBody>
      </p:sp>
      <p:pic>
        <p:nvPicPr>
          <p:cNvPr id="5" name="Picture 4">
            <a:extLst>
              <a:ext uri="{FF2B5EF4-FFF2-40B4-BE49-F238E27FC236}">
                <a16:creationId xmlns:a16="http://schemas.microsoft.com/office/drawing/2014/main" id="{CE2692D5-2804-4F43-25AE-C50A5FEB12CC}"/>
              </a:ext>
            </a:extLst>
          </p:cNvPr>
          <p:cNvPicPr>
            <a:picLocks noChangeAspect="1"/>
          </p:cNvPicPr>
          <p:nvPr/>
        </p:nvPicPr>
        <p:blipFill rotWithShape="1">
          <a:blip r:embed="rId3"/>
          <a:srcRect l="3364" r="8268"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C7D99-5FD1-2675-2FDC-66E16CB84812}"/>
              </a:ext>
            </a:extLst>
          </p:cNvPr>
          <p:cNvSpPr>
            <a:spLocks noGrp="1"/>
          </p:cNvSpPr>
          <p:nvPr>
            <p:ph idx="1"/>
          </p:nvPr>
        </p:nvSpPr>
        <p:spPr>
          <a:xfrm>
            <a:off x="1026351" y="1418253"/>
            <a:ext cx="10139298" cy="3803781"/>
          </a:xfrm>
        </p:spPr>
        <p:txBody>
          <a:bodyPr>
            <a:normAutofit fontScale="77500" lnSpcReduction="20000"/>
          </a:bodyPr>
          <a:lstStyle/>
          <a:p>
            <a:r>
              <a:rPr lang="en-IN" dirty="0"/>
              <a:t>5) A. </a:t>
            </a:r>
            <a:r>
              <a:rPr lang="en-IN" dirty="0" err="1"/>
              <a:t>Anagaw</a:t>
            </a:r>
            <a:r>
              <a:rPr lang="en-IN" dirty="0"/>
              <a:t>, Y.L. Chang A new complement naïve Bayesian approach for biomedical data classification J Ambient </a:t>
            </a:r>
            <a:r>
              <a:rPr lang="en-IN" dirty="0" err="1"/>
              <a:t>Intell</a:t>
            </a:r>
            <a:r>
              <a:rPr lang="en-IN" dirty="0"/>
              <a:t> Hum </a:t>
            </a:r>
            <a:r>
              <a:rPr lang="en-IN" dirty="0" err="1"/>
              <a:t>Comput</a:t>
            </a:r>
            <a:r>
              <a:rPr lang="en-IN" dirty="0"/>
              <a:t>, 10 (10) (2019)</a:t>
            </a:r>
          </a:p>
          <a:p>
            <a:r>
              <a:rPr lang="en-IN" dirty="0"/>
              <a:t> 6) M.S.P. Babu, M. </a:t>
            </a:r>
            <a:r>
              <a:rPr lang="en-IN" dirty="0" err="1"/>
              <a:t>Ramjee</a:t>
            </a:r>
            <a:r>
              <a:rPr lang="en-IN" dirty="0"/>
              <a:t>, S. Katta, K. Swapna Implementation of partitional clustering on ILPD dataset to predict liver disorders Proc. IEEE Int. Conf. </a:t>
            </a:r>
            <a:r>
              <a:rPr lang="en-IN" dirty="0" err="1"/>
              <a:t>Softw</a:t>
            </a:r>
            <a:r>
              <a:rPr lang="en-IN" dirty="0"/>
              <a:t>. Eng. Serv. Sci. ICSESS (2016)</a:t>
            </a:r>
          </a:p>
          <a:p>
            <a:r>
              <a:rPr lang="en-IN" dirty="0"/>
              <a:t> 7) I. Straw, H. Wu Investigating for bias in healthcare algorithms: a sex-stratified analysis of supervised machine learning models in liver disease prediction BMJ Heal. Care Informatics, 29 (1) (Apr. 2022)</a:t>
            </a:r>
          </a:p>
          <a:p>
            <a:r>
              <a:rPr lang="en-IN" dirty="0"/>
              <a:t> 8) </a:t>
            </a:r>
            <a:r>
              <a:rPr lang="en-IN" dirty="0" err="1"/>
              <a:t>Chunlin</a:t>
            </a:r>
            <a:r>
              <a:rPr lang="en-IN" dirty="0"/>
              <a:t> Liang and </a:t>
            </a:r>
            <a:r>
              <a:rPr lang="en-IN" dirty="0" err="1"/>
              <a:t>Lingxi</a:t>
            </a:r>
            <a:r>
              <a:rPr lang="en-IN" dirty="0"/>
              <a:t> Peng, An automated diagnosis system of liver disease using artificial immune and genetic algorithms. Journal of medical systems, vol. 37, no. 2, pp. 1-10, 2013. 9) Rong-Ho Lin and Chun-Ling Chuang, "A hybrid diagnosis model for determining the types of the liver disease", Computers in Biology and Medicine, vol. 40, no. 7, pp. 665-670, 2010</a:t>
            </a:r>
          </a:p>
        </p:txBody>
      </p:sp>
    </p:spTree>
    <p:extLst>
      <p:ext uri="{BB962C8B-B14F-4D97-AF65-F5344CB8AC3E}">
        <p14:creationId xmlns:p14="http://schemas.microsoft.com/office/powerpoint/2010/main" val="1573486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2BCF0-3E2E-AEC0-FA76-7EBD697AACE8}"/>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Thank you</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Tree>
    <p:extLst>
      <p:ext uri="{BB962C8B-B14F-4D97-AF65-F5344CB8AC3E}">
        <p14:creationId xmlns:p14="http://schemas.microsoft.com/office/powerpoint/2010/main" val="183251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9" name="Group 98">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0" name="Group 99">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13"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4"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5"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6"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7"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8"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9"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0"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1"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2"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3"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24"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5"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6"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7"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8"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29"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0"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1"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2"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3"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4"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5"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6"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7"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8"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01" name="Group 100">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3"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4"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5"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6"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7"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8"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9"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0"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useBgFill="1">
        <p:nvSpPr>
          <p:cNvPr id="140" name="Rectangle 139">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4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4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5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6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E09A42CD-BA55-D4FB-B726-778BAB0EEBC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Literature Review</a:t>
            </a:r>
          </a:p>
        </p:txBody>
      </p:sp>
      <p:sp>
        <p:nvSpPr>
          <p:cNvPr id="3" name="TextBox 2">
            <a:extLst>
              <a:ext uri="{FF2B5EF4-FFF2-40B4-BE49-F238E27FC236}">
                <a16:creationId xmlns:a16="http://schemas.microsoft.com/office/drawing/2014/main" id="{13D3A4B4-C7D8-D58D-1BF4-3470227645BB}"/>
              </a:ext>
            </a:extLst>
          </p:cNvPr>
          <p:cNvSpPr txBox="1"/>
          <p:nvPr/>
        </p:nvSpPr>
        <p:spPr>
          <a:xfrm>
            <a:off x="1141412" y="2249487"/>
            <a:ext cx="9905999"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b="1"/>
              <a:t> </a:t>
            </a:r>
            <a:r>
              <a:rPr lang="en-US" b="1" i="0">
                <a:effectLst/>
              </a:rPr>
              <a:t>[1]:</a:t>
            </a:r>
            <a:r>
              <a:rPr lang="en-US"/>
              <a:t> A research showed</a:t>
            </a:r>
            <a:r>
              <a:rPr lang="en-US" b="0" i="0">
                <a:effectLst/>
              </a:rPr>
              <a:t> improved accuracy using SMOTE &amp; CMVO techniques, achieving 82.46% accuracy on ILPD dataset.</a:t>
            </a:r>
            <a:endParaRPr lang="en-US"/>
          </a:p>
          <a:p>
            <a:pPr indent="-228600" defTabSz="914400">
              <a:lnSpc>
                <a:spcPct val="120000"/>
              </a:lnSpc>
              <a:spcAft>
                <a:spcPts val="600"/>
              </a:spcAft>
              <a:buSzPct val="125000"/>
              <a:buFont typeface="Arial" panose="020B0604020202020204" pitchFamily="34" charset="0"/>
              <a:buChar char="•"/>
            </a:pPr>
            <a:r>
              <a:rPr lang="en-US" b="1" i="0">
                <a:effectLst/>
              </a:rPr>
              <a:t> [2]:</a:t>
            </a:r>
            <a:r>
              <a:rPr lang="en-US" b="0" i="0">
                <a:effectLst/>
              </a:rPr>
              <a:t> Leveraged PSO feature selection with J48 algorithm, achieving an accuracy of 95.04%.</a:t>
            </a:r>
          </a:p>
          <a:p>
            <a:pPr indent="-228600" defTabSz="914400">
              <a:lnSpc>
                <a:spcPct val="120000"/>
              </a:lnSpc>
              <a:spcAft>
                <a:spcPts val="600"/>
              </a:spcAft>
              <a:buSzPct val="125000"/>
              <a:buFont typeface="Arial" panose="020B0604020202020204" pitchFamily="34" charset="0"/>
              <a:buChar char="•"/>
            </a:pPr>
            <a:r>
              <a:rPr lang="en-US" b="1"/>
              <a:t>[</a:t>
            </a:r>
            <a:r>
              <a:rPr lang="en-US" b="1" i="0">
                <a:effectLst/>
              </a:rPr>
              <a:t>3]:</a:t>
            </a:r>
            <a:r>
              <a:rPr lang="en-US" b="0" i="0">
                <a:effectLst/>
              </a:rPr>
              <a:t> AdaC-TANBN method stood out with 69.03% accuracy, emphasizing the effectiveness of</a:t>
            </a:r>
            <a:r>
              <a:rPr lang="en-US"/>
              <a:t>      </a:t>
            </a:r>
            <a:r>
              <a:rPr lang="en-US" b="0" i="0">
                <a:effectLst/>
              </a:rPr>
              <a:t>ensemble techniques.</a:t>
            </a:r>
          </a:p>
          <a:p>
            <a:pPr indent="-228600" defTabSz="914400">
              <a:lnSpc>
                <a:spcPct val="120000"/>
              </a:lnSpc>
              <a:spcAft>
                <a:spcPts val="600"/>
              </a:spcAft>
              <a:buSzPct val="125000"/>
              <a:buFont typeface="Arial" panose="020B0604020202020204" pitchFamily="34" charset="0"/>
              <a:buChar char="•"/>
            </a:pPr>
            <a:r>
              <a:rPr lang="en-US" b="1" i="0">
                <a:effectLst/>
              </a:rPr>
              <a:t>[4]:</a:t>
            </a:r>
            <a:r>
              <a:rPr lang="en-US" b="0" i="0">
                <a:effectLst/>
              </a:rPr>
              <a:t> Introduced MLPNNB-C5.0 hybrid model, reaching an impressive accuracy of 94.13%.</a:t>
            </a:r>
          </a:p>
          <a:p>
            <a:pPr indent="-228600" defTabSz="914400">
              <a:lnSpc>
                <a:spcPct val="120000"/>
              </a:lnSpc>
              <a:spcAft>
                <a:spcPts val="600"/>
              </a:spcAft>
              <a:buSzPct val="125000"/>
              <a:buFont typeface="Arial" panose="020B0604020202020204" pitchFamily="34" charset="0"/>
              <a:buChar char="•"/>
            </a:pPr>
            <a:r>
              <a:rPr lang="en-US" b="1" i="0">
                <a:effectLst/>
              </a:rPr>
              <a:t>[5]:</a:t>
            </a:r>
            <a:r>
              <a:rPr lang="en-US" b="0" i="0">
                <a:effectLst/>
              </a:rPr>
              <a:t> CNB approach showed 71.36% accuracy, outperforming traditional Naive Bayes.</a:t>
            </a:r>
          </a:p>
          <a:p>
            <a:pPr indent="-228600" defTabSz="914400">
              <a:lnSpc>
                <a:spcPct val="120000"/>
              </a:lnSpc>
              <a:spcAft>
                <a:spcPts val="600"/>
              </a:spcAft>
              <a:buSzPct val="125000"/>
              <a:buFont typeface="Arial" panose="020B0604020202020204" pitchFamily="34" charset="0"/>
              <a:buChar char="•"/>
            </a:pPr>
            <a:r>
              <a:rPr lang="en-US" b="1" i="0">
                <a:effectLst/>
              </a:rPr>
              <a:t> [6]:</a:t>
            </a:r>
            <a:r>
              <a:rPr lang="en-US" b="0" i="0">
                <a:effectLst/>
              </a:rPr>
              <a:t> K-means clustering integrated with classifiers showed varied accuracies: NBC (56%), KNN (64%), C4.5 (69%).</a:t>
            </a:r>
          </a:p>
          <a:p>
            <a:pPr indent="-228600" defTabSz="914400">
              <a:lnSpc>
                <a:spcPct val="120000"/>
              </a:lnSpc>
              <a:spcAft>
                <a:spcPts val="600"/>
              </a:spcAft>
              <a:buSzPct val="125000"/>
              <a:buFont typeface="Arial" panose="020B0604020202020204" pitchFamily="34" charset="0"/>
              <a:buChar char="•"/>
            </a:pPr>
            <a:endParaRPr lang="en-US"/>
          </a:p>
        </p:txBody>
      </p:sp>
      <p:grpSp>
        <p:nvGrpSpPr>
          <p:cNvPr id="171" name="Group 170">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72"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3"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4"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5"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6"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7"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8"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9"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0"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1"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spTree>
    <p:extLst>
      <p:ext uri="{BB962C8B-B14F-4D97-AF65-F5344CB8AC3E}">
        <p14:creationId xmlns:p14="http://schemas.microsoft.com/office/powerpoint/2010/main" val="426467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6"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8" name="Group 107">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9" name="Group 108">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1"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22"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3"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4"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5"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6"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7"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8"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9"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0"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1"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2"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33"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4"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5"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6"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7"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38"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9"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0"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1"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2"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3"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4"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5"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6"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7"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10" name="Group 109">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1"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2"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3"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4"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5"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6"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7"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8"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9"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0"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useBgFill="1">
        <p:nvSpPr>
          <p:cNvPr id="149" name="Rectangle 14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5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5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6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6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E09A42CD-BA55-D4FB-B726-778BAB0EEBC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Literature Review</a:t>
            </a:r>
          </a:p>
        </p:txBody>
      </p:sp>
      <p:sp>
        <p:nvSpPr>
          <p:cNvPr id="4" name="TextBox 3">
            <a:extLst>
              <a:ext uri="{FF2B5EF4-FFF2-40B4-BE49-F238E27FC236}">
                <a16:creationId xmlns:a16="http://schemas.microsoft.com/office/drawing/2014/main" id="{5AA84288-8C92-DBD1-0E4E-C2077B0301D0}"/>
              </a:ext>
            </a:extLst>
          </p:cNvPr>
          <p:cNvSpPr txBox="1"/>
          <p:nvPr/>
        </p:nvSpPr>
        <p:spPr>
          <a:xfrm>
            <a:off x="1141412" y="2249487"/>
            <a:ext cx="9905999"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b="1"/>
              <a:t> </a:t>
            </a:r>
            <a:r>
              <a:rPr lang="en-US" b="1" i="0">
                <a:effectLst/>
              </a:rPr>
              <a:t>[6]</a:t>
            </a:r>
            <a:r>
              <a:rPr lang="en-US" b="0" i="0">
                <a:effectLst/>
              </a:rPr>
              <a:t>: Employed K-means clustering with NBC, KNN, and C4.5, highlighting the versatility in model accuracies (56% to 69%).</a:t>
            </a:r>
          </a:p>
          <a:p>
            <a:pPr indent="-228600" defTabSz="914400">
              <a:lnSpc>
                <a:spcPct val="120000"/>
              </a:lnSpc>
              <a:spcAft>
                <a:spcPts val="600"/>
              </a:spcAft>
              <a:buSzPct val="125000"/>
              <a:buFont typeface="Arial" panose="020B0604020202020204" pitchFamily="34" charset="0"/>
              <a:buChar char="•"/>
            </a:pPr>
            <a:r>
              <a:rPr lang="en-US" b="1"/>
              <a:t> </a:t>
            </a:r>
            <a:r>
              <a:rPr lang="en-US" b="1" i="0">
                <a:effectLst/>
              </a:rPr>
              <a:t>[7]</a:t>
            </a:r>
            <a:r>
              <a:rPr lang="en-US" b="0" i="0">
                <a:effectLst/>
              </a:rPr>
              <a:t>: Used Random Forest and Logistic Regression with SMOTE and RFE, achieving accuracies from 56% to 94.13%. Emphasized the importance of demographic balance in datasets.</a:t>
            </a:r>
          </a:p>
          <a:p>
            <a:pPr indent="-228600" defTabSz="914400">
              <a:lnSpc>
                <a:spcPct val="120000"/>
              </a:lnSpc>
              <a:spcAft>
                <a:spcPts val="600"/>
              </a:spcAft>
              <a:buSzPct val="125000"/>
              <a:buFont typeface="Arial" panose="020B0604020202020204" pitchFamily="34" charset="0"/>
              <a:buChar char="•"/>
            </a:pPr>
            <a:r>
              <a:rPr lang="en-US" b="1" i="0">
                <a:effectLst/>
              </a:rPr>
              <a:t>[8]</a:t>
            </a:r>
            <a:r>
              <a:rPr lang="en-US" b="0" i="0">
                <a:effectLst/>
              </a:rPr>
              <a:t>: Developed a Python-based GUI for disease classification using LR, SVM, KNN, and ANN, with ANN being most accurate.</a:t>
            </a:r>
          </a:p>
          <a:p>
            <a:pPr indent="-228600" defTabSz="914400">
              <a:lnSpc>
                <a:spcPct val="120000"/>
              </a:lnSpc>
              <a:spcAft>
                <a:spcPts val="600"/>
              </a:spcAft>
              <a:buSzPct val="125000"/>
              <a:buFont typeface="Arial" panose="020B0604020202020204" pitchFamily="34" charset="0"/>
              <a:buChar char="•"/>
            </a:pPr>
            <a:r>
              <a:rPr lang="en-US" b="1" i="0">
                <a:effectLst/>
              </a:rPr>
              <a:t>[9]</a:t>
            </a:r>
            <a:r>
              <a:rPr lang="en-US" b="0" i="0">
                <a:effectLst/>
              </a:rPr>
              <a:t>: Applied Naive Bayes and FT tree, noting a high accuracy rate of 97.10% with FT tree.</a:t>
            </a:r>
          </a:p>
          <a:p>
            <a:pPr indent="-228600" defTabSz="914400">
              <a:lnSpc>
                <a:spcPct val="120000"/>
              </a:lnSpc>
              <a:spcAft>
                <a:spcPts val="600"/>
              </a:spcAft>
              <a:buSzPct val="125000"/>
              <a:buFont typeface="Arial" panose="020B0604020202020204" pitchFamily="34" charset="0"/>
              <a:buChar char="•"/>
            </a:pPr>
            <a:endParaRPr lang="en-US"/>
          </a:p>
        </p:txBody>
      </p:sp>
      <p:grpSp>
        <p:nvGrpSpPr>
          <p:cNvPr id="180" name="Group 17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8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spTree>
    <p:extLst>
      <p:ext uri="{BB962C8B-B14F-4D97-AF65-F5344CB8AC3E}">
        <p14:creationId xmlns:p14="http://schemas.microsoft.com/office/powerpoint/2010/main" val="299911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89" name="Group 88">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0" name="Group 89">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2"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03"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4"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5"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6"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7"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8"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9"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0"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1"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2"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3"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114"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5"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6"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7"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18"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19"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0"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1"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2"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3"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4"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5"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6"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7"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28"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91" name="Group 90">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2"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3"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4"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5"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6"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7"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8"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99"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0"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0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useBgFill="1">
        <p:nvSpPr>
          <p:cNvPr id="130" name="Rectangle 129">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33"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134"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135"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36"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137"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38"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nvGrpSpPr>
          <p:cNvPr id="140" name="Group 139">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41"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142"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143"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44"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146" name="Group 145">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47"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148"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149"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50"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152" name="Group 151">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3"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154"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155"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56"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157"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58"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sp>
        <p:nvSpPr>
          <p:cNvPr id="160" name="Rectangle 159">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ED22B-6AC0-976B-6619-A52D1C6EAE16}"/>
              </a:ext>
            </a:extLst>
          </p:cNvPr>
          <p:cNvSpPr>
            <a:spLocks noGrp="1"/>
          </p:cNvSpPr>
          <p:nvPr>
            <p:ph type="title"/>
          </p:nvPr>
        </p:nvSpPr>
        <p:spPr>
          <a:xfrm>
            <a:off x="1398851" y="668016"/>
            <a:ext cx="9048219" cy="1092200"/>
          </a:xfrm>
        </p:spPr>
        <p:txBody>
          <a:bodyPr vert="horz" lIns="91440" tIns="45720" rIns="91440" bIns="45720" rtlCol="0" anchor="ctr">
            <a:normAutofit/>
          </a:bodyPr>
          <a:lstStyle/>
          <a:p>
            <a:pPr algn="ctr"/>
            <a:r>
              <a:rPr lang="en-US" u="sng" dirty="0">
                <a:solidFill>
                  <a:srgbClr val="FFFFFF"/>
                </a:solidFill>
              </a:rPr>
              <a:t>Justification of population</a:t>
            </a:r>
          </a:p>
        </p:txBody>
      </p:sp>
      <p:sp>
        <p:nvSpPr>
          <p:cNvPr id="3" name="TextBox 2">
            <a:extLst>
              <a:ext uri="{FF2B5EF4-FFF2-40B4-BE49-F238E27FC236}">
                <a16:creationId xmlns:a16="http://schemas.microsoft.com/office/drawing/2014/main" id="{666C73DC-D80C-622D-6BBC-E320F81E3D99}"/>
              </a:ext>
            </a:extLst>
          </p:cNvPr>
          <p:cNvSpPr txBox="1"/>
          <p:nvPr/>
        </p:nvSpPr>
        <p:spPr>
          <a:xfrm>
            <a:off x="1577446" y="2413001"/>
            <a:ext cx="9048218" cy="3033180"/>
          </a:xfrm>
          <a:prstGeom prst="rect">
            <a:avLst/>
          </a:prstGeom>
        </p:spPr>
        <p:txBody>
          <a:bodyPr vert="horz" lIns="91440" tIns="45720" rIns="91440" bIns="45720" rtlCol="0" anchor="ctr">
            <a:noAutofit/>
          </a:bodyPr>
          <a:lstStyle/>
          <a:p>
            <a:pPr indent="-228600" defTabSz="914400">
              <a:lnSpc>
                <a:spcPct val="110000"/>
              </a:lnSpc>
              <a:spcAft>
                <a:spcPts val="600"/>
              </a:spcAft>
              <a:buSzPct val="125000"/>
              <a:buFont typeface="Arial" panose="020B0604020202020204" pitchFamily="34" charset="0"/>
              <a:buChar char="•"/>
            </a:pPr>
            <a:r>
              <a:rPr lang="en-US" b="0" i="0" dirty="0">
                <a:solidFill>
                  <a:srgbClr val="FFFFFF"/>
                </a:solidFill>
                <a:effectLst/>
              </a:rPr>
              <a:t>The Indian Liver Patient Dataset (ILPD), which is accessible on Kaggle, forms the basis of our project's target population for predicting liver disease. The choice of this dataset was driven by its inclusion of vital health indicators that are key in predicting liver disease, such as bilirubin and albumin levels, along with a variety of blood tests.</a:t>
            </a:r>
          </a:p>
          <a:p>
            <a:pPr indent="-228600" defTabSz="914400">
              <a:lnSpc>
                <a:spcPct val="110000"/>
              </a:lnSpc>
              <a:spcAft>
                <a:spcPts val="600"/>
              </a:spcAft>
              <a:buSzPct val="125000"/>
              <a:buFont typeface="Arial" panose="020B0604020202020204" pitchFamily="34" charset="0"/>
              <a:buChar char="•"/>
            </a:pPr>
            <a:endParaRPr lang="en-US" dirty="0">
              <a:solidFill>
                <a:srgbClr val="FFFFFF"/>
              </a:solidFill>
            </a:endParaRPr>
          </a:p>
          <a:p>
            <a:pPr indent="-228600" defTabSz="914400">
              <a:lnSpc>
                <a:spcPct val="110000"/>
              </a:lnSpc>
              <a:spcAft>
                <a:spcPts val="600"/>
              </a:spcAft>
              <a:buSzPct val="125000"/>
              <a:buFont typeface="Arial" panose="020B0604020202020204" pitchFamily="34" charset="0"/>
              <a:buChar char="•"/>
            </a:pPr>
            <a:r>
              <a:rPr lang="en-US" b="0" i="0" dirty="0">
                <a:solidFill>
                  <a:srgbClr val="FFFFFF"/>
                </a:solidFill>
                <a:effectLst/>
              </a:rPr>
              <a:t>The ILPD dataset, hailing from Andhra Pradesh, India, comprises records of 416 patients with liver disease and 167 individuals without it. This comprehensive dataset is crucial for effectively training and testing machine learning models, enabling accurate predictions. Its diversity, encompassing a range of ages and both genders, provides a well-rounded view of liver disease occurrence.</a:t>
            </a:r>
          </a:p>
          <a:p>
            <a:pPr indent="-228600" defTabSz="914400">
              <a:lnSpc>
                <a:spcPct val="110000"/>
              </a:lnSpc>
              <a:spcAft>
                <a:spcPts val="600"/>
              </a:spcAft>
              <a:buSzPct val="125000"/>
              <a:buFont typeface="Arial" panose="020B0604020202020204" pitchFamily="34" charset="0"/>
              <a:buChar char="•"/>
            </a:pPr>
            <a:endParaRPr lang="en-US" dirty="0">
              <a:solidFill>
                <a:srgbClr val="FFFFFF"/>
              </a:solidFill>
            </a:endParaRPr>
          </a:p>
          <a:p>
            <a:pPr indent="-228600" defTabSz="914400">
              <a:lnSpc>
                <a:spcPct val="110000"/>
              </a:lnSpc>
              <a:spcAft>
                <a:spcPts val="600"/>
              </a:spcAft>
              <a:buSzPct val="125000"/>
              <a:buFont typeface="Arial" panose="020B0604020202020204" pitchFamily="34" charset="0"/>
              <a:buChar char="•"/>
            </a:pPr>
            <a:r>
              <a:rPr lang="en-US" b="0" i="0" dirty="0">
                <a:solidFill>
                  <a:srgbClr val="FFFFFF"/>
                </a:solidFill>
                <a:effectLst/>
              </a:rPr>
              <a:t>The dataset's coverage across various age groups and genders, in addition to its focus on pertinent health indicators, makes it an essential tool for creating and evaluating models geared towards liver disease prediction.</a:t>
            </a:r>
          </a:p>
          <a:p>
            <a:pPr indent="-228600" defTabSz="914400">
              <a:lnSpc>
                <a:spcPct val="110000"/>
              </a:lnSpc>
              <a:spcAft>
                <a:spcPts val="600"/>
              </a:spcAft>
              <a:buSzPct val="125000"/>
              <a:buFont typeface="Arial" panose="020B0604020202020204" pitchFamily="34" charset="0"/>
              <a:buChar char="•"/>
            </a:pPr>
            <a:endParaRPr lang="en-US" sz="1300">
              <a:solidFill>
                <a:srgbClr val="FFFFFF"/>
              </a:solidFill>
            </a:endParaRPr>
          </a:p>
        </p:txBody>
      </p:sp>
    </p:spTree>
    <p:extLst>
      <p:ext uri="{BB962C8B-B14F-4D97-AF65-F5344CB8AC3E}">
        <p14:creationId xmlns:p14="http://schemas.microsoft.com/office/powerpoint/2010/main" val="345229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FD3BFD04-77D1-4FB5-A159-35084E2C61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30B85FB2-B686-4546-B01D-17A122BAC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45CCB97F-DB3B-4939-ABF0-CEDED72496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9DEDF1F5-B144-4E61-A93B-DF131E62CEF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8" name="Freeform 6">
                <a:extLst>
                  <a:ext uri="{FF2B5EF4-FFF2-40B4-BE49-F238E27FC236}">
                    <a16:creationId xmlns:a16="http://schemas.microsoft.com/office/drawing/2014/main" id="{AB937A00-7D28-489C-BF2D-85C9FE1330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7">
                <a:extLst>
                  <a:ext uri="{FF2B5EF4-FFF2-40B4-BE49-F238E27FC236}">
                    <a16:creationId xmlns:a16="http://schemas.microsoft.com/office/drawing/2014/main" id="{9B6FDA50-4B9D-47D9-8807-59651FD0D3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8">
                <a:extLst>
                  <a:ext uri="{FF2B5EF4-FFF2-40B4-BE49-F238E27FC236}">
                    <a16:creationId xmlns:a16="http://schemas.microsoft.com/office/drawing/2014/main" id="{BFBE3212-C518-48C0-A538-22E13450E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9">
                <a:extLst>
                  <a:ext uri="{FF2B5EF4-FFF2-40B4-BE49-F238E27FC236}">
                    <a16:creationId xmlns:a16="http://schemas.microsoft.com/office/drawing/2014/main" id="{DB66EBCA-80AB-4133-A201-9F8134577F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10">
                <a:extLst>
                  <a:ext uri="{FF2B5EF4-FFF2-40B4-BE49-F238E27FC236}">
                    <a16:creationId xmlns:a16="http://schemas.microsoft.com/office/drawing/2014/main" id="{BE2107C9-8602-4900-B4B4-D13611B68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11">
                <a:extLst>
                  <a:ext uri="{FF2B5EF4-FFF2-40B4-BE49-F238E27FC236}">
                    <a16:creationId xmlns:a16="http://schemas.microsoft.com/office/drawing/2014/main" id="{24B5E7BF-E3D5-41ED-908A-569FA6DE4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12">
                <a:extLst>
                  <a:ext uri="{FF2B5EF4-FFF2-40B4-BE49-F238E27FC236}">
                    <a16:creationId xmlns:a16="http://schemas.microsoft.com/office/drawing/2014/main" id="{D270C773-B463-4311-BB4C-DC4C44FDAA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13">
                <a:extLst>
                  <a:ext uri="{FF2B5EF4-FFF2-40B4-BE49-F238E27FC236}">
                    <a16:creationId xmlns:a16="http://schemas.microsoft.com/office/drawing/2014/main" id="{6BC18564-A239-4C4B-B7D5-4A3769CE3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14">
                <a:extLst>
                  <a:ext uri="{FF2B5EF4-FFF2-40B4-BE49-F238E27FC236}">
                    <a16:creationId xmlns:a16="http://schemas.microsoft.com/office/drawing/2014/main" id="{3D9A7A0F-04F5-4EF6-B884-50AE0610F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15">
                <a:extLst>
                  <a:ext uri="{FF2B5EF4-FFF2-40B4-BE49-F238E27FC236}">
                    <a16:creationId xmlns:a16="http://schemas.microsoft.com/office/drawing/2014/main" id="{7E0D4876-341D-4983-815A-4AEDD46F6F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8" name="Line 16">
                <a:extLst>
                  <a:ext uri="{FF2B5EF4-FFF2-40B4-BE49-F238E27FC236}">
                    <a16:creationId xmlns:a16="http://schemas.microsoft.com/office/drawing/2014/main" id="{5BEF60E7-344C-49D0-8748-3A3A37BD3F4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9" name="Freeform 17">
                <a:extLst>
                  <a:ext uri="{FF2B5EF4-FFF2-40B4-BE49-F238E27FC236}">
                    <a16:creationId xmlns:a16="http://schemas.microsoft.com/office/drawing/2014/main" id="{FB606D79-EB93-49B4-9387-4302CC9F3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0" name="Freeform 18">
                <a:extLst>
                  <a:ext uri="{FF2B5EF4-FFF2-40B4-BE49-F238E27FC236}">
                    <a16:creationId xmlns:a16="http://schemas.microsoft.com/office/drawing/2014/main" id="{BF49C646-5DA1-4717-B05F-99AB8E04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1" name="Freeform 19">
                <a:extLst>
                  <a:ext uri="{FF2B5EF4-FFF2-40B4-BE49-F238E27FC236}">
                    <a16:creationId xmlns:a16="http://schemas.microsoft.com/office/drawing/2014/main" id="{ADE02A67-7AE8-4FC3-B101-230871F1D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2" name="Freeform 20">
                <a:extLst>
                  <a:ext uri="{FF2B5EF4-FFF2-40B4-BE49-F238E27FC236}">
                    <a16:creationId xmlns:a16="http://schemas.microsoft.com/office/drawing/2014/main" id="{72BAD5DE-952F-4D28-96DE-61ECA1FFE2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3" name="Rectangle 21">
                <a:extLst>
                  <a:ext uri="{FF2B5EF4-FFF2-40B4-BE49-F238E27FC236}">
                    <a16:creationId xmlns:a16="http://schemas.microsoft.com/office/drawing/2014/main" id="{51BB8E4C-85FF-4480-A425-F9C672FCD7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4" name="Freeform 22">
                <a:extLst>
                  <a:ext uri="{FF2B5EF4-FFF2-40B4-BE49-F238E27FC236}">
                    <a16:creationId xmlns:a16="http://schemas.microsoft.com/office/drawing/2014/main" id="{3E649AA8-8534-4C24-BA83-9C0F4D9C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5" name="Freeform 23">
                <a:extLst>
                  <a:ext uri="{FF2B5EF4-FFF2-40B4-BE49-F238E27FC236}">
                    <a16:creationId xmlns:a16="http://schemas.microsoft.com/office/drawing/2014/main" id="{3A3C2D0A-7FF6-4F97-99B9-973E5E838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6" name="Freeform 24">
                <a:extLst>
                  <a:ext uri="{FF2B5EF4-FFF2-40B4-BE49-F238E27FC236}">
                    <a16:creationId xmlns:a16="http://schemas.microsoft.com/office/drawing/2014/main" id="{1D33A404-96DB-40D1-A361-5C09D2FF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25">
                <a:extLst>
                  <a:ext uri="{FF2B5EF4-FFF2-40B4-BE49-F238E27FC236}">
                    <a16:creationId xmlns:a16="http://schemas.microsoft.com/office/drawing/2014/main" id="{B67A8029-EDD8-46B3-A24F-3484B84ADA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26">
                <a:extLst>
                  <a:ext uri="{FF2B5EF4-FFF2-40B4-BE49-F238E27FC236}">
                    <a16:creationId xmlns:a16="http://schemas.microsoft.com/office/drawing/2014/main" id="{2C111128-EAC0-4125-BEAF-48D4861BE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27">
                <a:extLst>
                  <a:ext uri="{FF2B5EF4-FFF2-40B4-BE49-F238E27FC236}">
                    <a16:creationId xmlns:a16="http://schemas.microsoft.com/office/drawing/2014/main" id="{90EF503E-0E60-484F-8786-498B52448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28">
                <a:extLst>
                  <a:ext uri="{FF2B5EF4-FFF2-40B4-BE49-F238E27FC236}">
                    <a16:creationId xmlns:a16="http://schemas.microsoft.com/office/drawing/2014/main" id="{BAEB64C1-8AA2-4861-8AFD-01864EF23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29">
                <a:extLst>
                  <a:ext uri="{FF2B5EF4-FFF2-40B4-BE49-F238E27FC236}">
                    <a16:creationId xmlns:a16="http://schemas.microsoft.com/office/drawing/2014/main" id="{7B868A5A-03B3-474C-AB72-31AB04835E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2" name="Freeform 30">
                <a:extLst>
                  <a:ext uri="{FF2B5EF4-FFF2-40B4-BE49-F238E27FC236}">
                    <a16:creationId xmlns:a16="http://schemas.microsoft.com/office/drawing/2014/main" id="{C09ACD48-1E0F-4BCB-9028-0B79C43DE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3" name="Freeform 31">
                <a:extLst>
                  <a:ext uri="{FF2B5EF4-FFF2-40B4-BE49-F238E27FC236}">
                    <a16:creationId xmlns:a16="http://schemas.microsoft.com/office/drawing/2014/main" id="{B5D4FF3D-341E-4DFE-B4CD-9916246F59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grpSp>
          <p:nvGrpSpPr>
            <p:cNvPr id="16" name="Group 15">
              <a:extLst>
                <a:ext uri="{FF2B5EF4-FFF2-40B4-BE49-F238E27FC236}">
                  <a16:creationId xmlns:a16="http://schemas.microsoft.com/office/drawing/2014/main" id="{3E7B0719-8F32-457D-83EB-E0A00622B4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E056FF60-EFE3-4685-95A1-AEDB7F562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33">
                <a:extLst>
                  <a:ext uri="{FF2B5EF4-FFF2-40B4-BE49-F238E27FC236}">
                    <a16:creationId xmlns:a16="http://schemas.microsoft.com/office/drawing/2014/main" id="{5E9EA8FB-5CA0-4030-853C-54B4993049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34">
                <a:extLst>
                  <a:ext uri="{FF2B5EF4-FFF2-40B4-BE49-F238E27FC236}">
                    <a16:creationId xmlns:a16="http://schemas.microsoft.com/office/drawing/2014/main" id="{387B387A-44A6-42A0-BACA-71AC19FCA0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35">
                <a:extLst>
                  <a:ext uri="{FF2B5EF4-FFF2-40B4-BE49-F238E27FC236}">
                    <a16:creationId xmlns:a16="http://schemas.microsoft.com/office/drawing/2014/main" id="{4424F11E-20C0-4CFE-BE79-CDE4469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36">
                <a:extLst>
                  <a:ext uri="{FF2B5EF4-FFF2-40B4-BE49-F238E27FC236}">
                    <a16:creationId xmlns:a16="http://schemas.microsoft.com/office/drawing/2014/main" id="{7BEDF974-EB25-4769-BDD6-F16430FF2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Freeform 37">
                <a:extLst>
                  <a:ext uri="{FF2B5EF4-FFF2-40B4-BE49-F238E27FC236}">
                    <a16:creationId xmlns:a16="http://schemas.microsoft.com/office/drawing/2014/main" id="{7AD36026-D842-4FF4-905B-CEA8481F5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3" name="Freeform 38">
                <a:extLst>
                  <a:ext uri="{FF2B5EF4-FFF2-40B4-BE49-F238E27FC236}">
                    <a16:creationId xmlns:a16="http://schemas.microsoft.com/office/drawing/2014/main" id="{5EBAAB58-B39B-410E-97BA-4D33B0A9C0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39">
                <a:extLst>
                  <a:ext uri="{FF2B5EF4-FFF2-40B4-BE49-F238E27FC236}">
                    <a16:creationId xmlns:a16="http://schemas.microsoft.com/office/drawing/2014/main" id="{57F900A9-A201-4C4D-9229-14F784AEC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40">
                <a:extLst>
                  <a:ext uri="{FF2B5EF4-FFF2-40B4-BE49-F238E27FC236}">
                    <a16:creationId xmlns:a16="http://schemas.microsoft.com/office/drawing/2014/main" id="{EFF4B280-5D63-4917-8757-8088E70BA2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Rectangle 41">
                <a:extLst>
                  <a:ext uri="{FF2B5EF4-FFF2-40B4-BE49-F238E27FC236}">
                    <a16:creationId xmlns:a16="http://schemas.microsoft.com/office/drawing/2014/main" id="{9CD67EA3-2BB1-4AE4-AFF9-BE18B6161B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grpSp>
      <p:sp>
        <p:nvSpPr>
          <p:cNvPr id="2" name="TextBox 1">
            <a:extLst>
              <a:ext uri="{FF2B5EF4-FFF2-40B4-BE49-F238E27FC236}">
                <a16:creationId xmlns:a16="http://schemas.microsoft.com/office/drawing/2014/main" id="{4D8483B2-8BC7-7708-A09A-333F4B38636C}"/>
              </a:ext>
            </a:extLst>
          </p:cNvPr>
          <p:cNvSpPr txBox="1"/>
          <p:nvPr/>
        </p:nvSpPr>
        <p:spPr>
          <a:xfrm>
            <a:off x="523187" y="632894"/>
            <a:ext cx="3495562" cy="54929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a:latin typeface="+mj-lt"/>
                <a:ea typeface="+mj-ea"/>
                <a:cs typeface="+mj-cs"/>
              </a:rPr>
              <a:t>ANALYIS AND INTERPRETATION </a:t>
            </a:r>
          </a:p>
        </p:txBody>
      </p:sp>
      <p:sp>
        <p:nvSpPr>
          <p:cNvPr id="4" name="TextBox 3">
            <a:extLst>
              <a:ext uri="{FF2B5EF4-FFF2-40B4-BE49-F238E27FC236}">
                <a16:creationId xmlns:a16="http://schemas.microsoft.com/office/drawing/2014/main" id="{1D82C958-DC2F-C2A1-34D3-8E7F5064E9DC}"/>
              </a:ext>
            </a:extLst>
          </p:cNvPr>
          <p:cNvSpPr txBox="1"/>
          <p:nvPr/>
        </p:nvSpPr>
        <p:spPr>
          <a:xfrm>
            <a:off x="4411347" y="192952"/>
            <a:ext cx="7034485" cy="378277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120000"/>
              </a:lnSpc>
              <a:spcAft>
                <a:spcPts val="600"/>
              </a:spcAft>
              <a:buSzPct val="125000"/>
            </a:pPr>
            <a:r>
              <a:rPr lang="en-US" dirty="0">
                <a:solidFill>
                  <a:schemeClr val="bg1"/>
                </a:solidFill>
              </a:rPr>
              <a:t>Initial preview of the dataset's content:</a:t>
            </a:r>
          </a:p>
          <a:p>
            <a:pPr indent="-228600" defTabSz="914400">
              <a:lnSpc>
                <a:spcPct val="120000"/>
              </a:lnSpc>
              <a:spcAft>
                <a:spcPts val="600"/>
              </a:spcAft>
              <a:buSzPct val="125000"/>
              <a:buFont typeface="Arial" panose="020B0604020202020204" pitchFamily="34" charset="0"/>
              <a:buChar char="•"/>
            </a:pPr>
            <a:endParaRPr lang="en-US" b="1"/>
          </a:p>
          <a:p>
            <a:pPr indent="-228600" defTabSz="914400">
              <a:lnSpc>
                <a:spcPct val="120000"/>
              </a:lnSpc>
              <a:spcAft>
                <a:spcPts val="600"/>
              </a:spcAft>
              <a:buSzPct val="125000"/>
              <a:buFont typeface="Arial" panose="020B0604020202020204" pitchFamily="34" charset="0"/>
              <a:buChar char="•"/>
            </a:pPr>
            <a:r>
              <a:rPr lang="en-US" dirty="0"/>
              <a:t>The first step involves displaying the first few rows of a </a:t>
            </a:r>
            <a:r>
              <a:rPr lang="en-US" err="1"/>
              <a:t>DataFrame</a:t>
            </a:r>
            <a:r>
              <a:rPr lang="en-US" dirty="0"/>
              <a:t> using the </a:t>
            </a:r>
            <a:r>
              <a:rPr lang="en-US" b="1" err="1"/>
              <a:t>data.head</a:t>
            </a:r>
            <a:r>
              <a:rPr lang="en-US" b="1" dirty="0"/>
              <a:t>()</a:t>
            </a:r>
            <a:r>
              <a:rPr lang="en-US" dirty="0"/>
              <a:t> function. This is done to quickly inspect and verify the data's structure and content. </a:t>
            </a:r>
          </a:p>
          <a:p>
            <a:pPr indent="-228600" defTabSz="914400">
              <a:lnSpc>
                <a:spcPct val="120000"/>
              </a:lnSpc>
              <a:spcAft>
                <a:spcPts val="600"/>
              </a:spcAft>
              <a:buSzPct val="125000"/>
              <a:buFont typeface="Arial" panose="020B0604020202020204" pitchFamily="34" charset="0"/>
              <a:buChar char="•"/>
            </a:pPr>
            <a:r>
              <a:rPr lang="en-US" dirty="0"/>
              <a:t>It provides a concise preview of the dataset, showing the initial rows with column headers and their corresponding values. It's a fundamental step in data analysis to ensure that the data has been loaded correctly and to get an initial sense of the dataset's format and values.</a:t>
            </a:r>
            <a:endParaRPr lang="en-US"/>
          </a:p>
          <a:p>
            <a:pPr indent="-228600" defTabSz="914400">
              <a:lnSpc>
                <a:spcPct val="120000"/>
              </a:lnSpc>
              <a:spcAft>
                <a:spcPts val="600"/>
              </a:spcAft>
              <a:buSzPct val="125000"/>
              <a:buFont typeface="Arial" panose="020B0604020202020204" pitchFamily="34" charset="0"/>
              <a:buChar char="•"/>
            </a:pPr>
            <a:endParaRPr lang="en-US" b="1"/>
          </a:p>
        </p:txBody>
      </p:sp>
      <p:pic>
        <p:nvPicPr>
          <p:cNvPr id="5" name="Picture 4">
            <a:extLst>
              <a:ext uri="{FF2B5EF4-FFF2-40B4-BE49-F238E27FC236}">
                <a16:creationId xmlns:a16="http://schemas.microsoft.com/office/drawing/2014/main" id="{0658E997-6CDF-46E0-8661-86E9916F9695}"/>
              </a:ext>
            </a:extLst>
          </p:cNvPr>
          <p:cNvPicPr>
            <a:picLocks noChangeAspect="1"/>
          </p:cNvPicPr>
          <p:nvPr/>
        </p:nvPicPr>
        <p:blipFill>
          <a:blip r:embed="rId4"/>
          <a:stretch>
            <a:fillRect/>
          </a:stretch>
        </p:blipFill>
        <p:spPr>
          <a:xfrm>
            <a:off x="5298073" y="3589362"/>
            <a:ext cx="4652419" cy="2469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a:extLst>
              <a:ext uri="{FF2B5EF4-FFF2-40B4-BE49-F238E27FC236}">
                <a16:creationId xmlns:a16="http://schemas.microsoft.com/office/drawing/2014/main" id="{0FB41720-A1E1-7B98-21C4-29A9446A1DF8}"/>
              </a:ext>
            </a:extLst>
          </p:cNvPr>
          <p:cNvPicPr>
            <a:picLocks noChangeAspect="1"/>
          </p:cNvPicPr>
          <p:nvPr/>
        </p:nvPicPr>
        <p:blipFill>
          <a:blip r:embed="rId5"/>
          <a:stretch>
            <a:fillRect/>
          </a:stretch>
        </p:blipFill>
        <p:spPr>
          <a:xfrm>
            <a:off x="5831563" y="6323264"/>
            <a:ext cx="3435379" cy="43459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02641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p:nvSpPr>
          <p:cNvPr id="2" name="TextBox 1">
            <a:extLst>
              <a:ext uri="{FF2B5EF4-FFF2-40B4-BE49-F238E27FC236}">
                <a16:creationId xmlns:a16="http://schemas.microsoft.com/office/drawing/2014/main" id="{F3B23BCF-2C18-6D1D-274F-F0EE18DDF3C7}"/>
              </a:ext>
            </a:extLst>
          </p:cNvPr>
          <p:cNvSpPr txBox="1"/>
          <p:nvPr/>
        </p:nvSpPr>
        <p:spPr>
          <a:xfrm>
            <a:off x="1615865" y="388480"/>
            <a:ext cx="5305244" cy="1478570"/>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cap="all">
                <a:latin typeface="+mj-lt"/>
                <a:ea typeface="+mj-ea"/>
                <a:cs typeface="+mj-cs"/>
              </a:rPr>
              <a:t>LOGISTIC REGRESSION</a:t>
            </a:r>
          </a:p>
        </p:txBody>
      </p:sp>
      <p:sp>
        <p:nvSpPr>
          <p:cNvPr id="3" name="TextBox 2">
            <a:extLst>
              <a:ext uri="{FF2B5EF4-FFF2-40B4-BE49-F238E27FC236}">
                <a16:creationId xmlns:a16="http://schemas.microsoft.com/office/drawing/2014/main" id="{C173BD7B-8262-0F7E-E142-AED2AD057988}"/>
              </a:ext>
            </a:extLst>
          </p:cNvPr>
          <p:cNvSpPr txBox="1"/>
          <p:nvPr/>
        </p:nvSpPr>
        <p:spPr>
          <a:xfrm>
            <a:off x="1285185" y="2594544"/>
            <a:ext cx="9227813" cy="2679072"/>
          </a:xfrm>
          <a:prstGeom prst="rect">
            <a:avLst/>
          </a:prstGeom>
        </p:spPr>
        <p:txBody>
          <a:bodyPr vert="horz" lIns="91440" tIns="45720" rIns="91440" bIns="45720" rtlCol="0" anchor="t">
            <a:noAutofit/>
          </a:bodyPr>
          <a:lstStyle/>
          <a:p>
            <a:pPr marL="285750" indent="-285750" defTabSz="914400">
              <a:lnSpc>
                <a:spcPct val="110000"/>
              </a:lnSpc>
              <a:spcAft>
                <a:spcPts val="600"/>
              </a:spcAft>
              <a:buSzPct val="125000"/>
              <a:buFont typeface="Arial"/>
              <a:buChar char="•"/>
            </a:pPr>
            <a:r>
              <a:rPr lang="en-US" sz="2000" b="0" i="0" dirty="0">
                <a:effectLst/>
              </a:rPr>
              <a:t>SMOTE (Synthetic Minority Over-sampling Technique) is applied to the training data to address class imbalance. It synthesizes new examples for the minority class, making the class distributions more balanced.</a:t>
            </a:r>
            <a:endParaRPr lang="en-US" sz="2000" dirty="0"/>
          </a:p>
          <a:p>
            <a:pPr marL="285750" indent="-285750" defTabSz="914400">
              <a:lnSpc>
                <a:spcPct val="110000"/>
              </a:lnSpc>
              <a:spcAft>
                <a:spcPts val="600"/>
              </a:spcAft>
              <a:buSzPct val="125000"/>
              <a:buFont typeface="Arial"/>
              <a:buChar char="•"/>
            </a:pPr>
            <a:r>
              <a:rPr lang="en-US" sz="2000" b="0" i="0" dirty="0">
                <a:effectLst/>
              </a:rPr>
              <a:t>A logistic regression model is created using 'newton-cg' solver, which is an algorithm used for optimization.</a:t>
            </a:r>
            <a:endParaRPr lang="en-US" sz="2000" dirty="0"/>
          </a:p>
          <a:p>
            <a:pPr marL="285750" indent="-285750" defTabSz="914400">
              <a:lnSpc>
                <a:spcPct val="110000"/>
              </a:lnSpc>
              <a:spcAft>
                <a:spcPts val="600"/>
              </a:spcAft>
              <a:buSzPct val="125000"/>
              <a:buFont typeface="Arial"/>
              <a:buChar char="•"/>
            </a:pPr>
            <a:r>
              <a:rPr lang="en-US" sz="2000" b="0" i="0" dirty="0">
                <a:effectLst/>
              </a:rPr>
              <a:t>The model is trained on the oversampled training data to learn to predict the outcome variable.</a:t>
            </a:r>
          </a:p>
          <a:p>
            <a:pPr marL="285750" indent="-285750" defTabSz="914400">
              <a:lnSpc>
                <a:spcPct val="110000"/>
              </a:lnSpc>
              <a:spcAft>
                <a:spcPts val="600"/>
              </a:spcAft>
              <a:buSzPct val="125000"/>
              <a:buFont typeface="Arial"/>
              <a:buChar char="•"/>
            </a:pPr>
            <a:r>
              <a:rPr lang="en-US" sz="2000" b="0" i="0" dirty="0">
                <a:effectLst/>
              </a:rPr>
              <a:t>The trained model is used to predict the labels for the test data (the unseen data)</a:t>
            </a:r>
            <a:r>
              <a:rPr lang="en-US" b="0" i="0" dirty="0">
                <a:effectLst/>
              </a:rPr>
              <a:t>.</a:t>
            </a:r>
            <a:br>
              <a:rPr lang="en-US" b="0" i="0" dirty="0">
                <a:effectLst/>
              </a:rPr>
            </a:br>
            <a:br>
              <a:rPr lang="en-US" b="0" i="0" dirty="0">
                <a:effectLst/>
              </a:rPr>
            </a:br>
            <a:endParaRPr lang="en-US" sz="1700"/>
          </a:p>
        </p:txBody>
      </p:sp>
    </p:spTree>
    <p:extLst>
      <p:ext uri="{BB962C8B-B14F-4D97-AF65-F5344CB8AC3E}">
        <p14:creationId xmlns:p14="http://schemas.microsoft.com/office/powerpoint/2010/main" val="192748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6696B0-DC42-487B-A75C-9323FE41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852927-7A85-41C3-91E9-2F6992E34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rgbClr val="F76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Uploaded image">
            <a:extLst>
              <a:ext uri="{FF2B5EF4-FFF2-40B4-BE49-F238E27FC236}">
                <a16:creationId xmlns:a16="http://schemas.microsoft.com/office/drawing/2014/main" id="{E9FBA735-A884-3602-89B1-079A1C0F00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214227"/>
            <a:ext cx="5211232" cy="44295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E4670F0-2634-43A1-A1DE-4011D2209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57"/>
            <a:ext cx="5538554" cy="5897880"/>
          </a:xfrm>
          <a:prstGeom prst="rect">
            <a:avLst/>
          </a:prstGeom>
          <a:solidFill>
            <a:srgbClr val="FFFFFF"/>
          </a:solidFill>
          <a:ln w="22225">
            <a:solidFill>
              <a:srgbClr val="F76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E0BF041-4C05-AEF9-F7E1-88DCE81C17D5}"/>
              </a:ext>
            </a:extLst>
          </p:cNvPr>
          <p:cNvPicPr>
            <a:picLocks noChangeAspect="1"/>
          </p:cNvPicPr>
          <p:nvPr/>
        </p:nvPicPr>
        <p:blipFill>
          <a:blip r:embed="rId4"/>
          <a:stretch>
            <a:fillRect/>
          </a:stretch>
        </p:blipFill>
        <p:spPr>
          <a:xfrm>
            <a:off x="6408202" y="1080393"/>
            <a:ext cx="5211232" cy="1836959"/>
          </a:xfrm>
          <a:prstGeom prst="rect">
            <a:avLst/>
          </a:prstGeom>
        </p:spPr>
      </p:pic>
      <p:sp>
        <p:nvSpPr>
          <p:cNvPr id="4" name="TextBox 3">
            <a:extLst>
              <a:ext uri="{FF2B5EF4-FFF2-40B4-BE49-F238E27FC236}">
                <a16:creationId xmlns:a16="http://schemas.microsoft.com/office/drawing/2014/main" id="{C418020F-8E9F-AD39-850A-926632C1A8B1}"/>
              </a:ext>
            </a:extLst>
          </p:cNvPr>
          <p:cNvSpPr txBox="1"/>
          <p:nvPr/>
        </p:nvSpPr>
        <p:spPr>
          <a:xfrm>
            <a:off x="6312650" y="2836506"/>
            <a:ext cx="5108020" cy="2492990"/>
          </a:xfrm>
          <a:prstGeom prst="rect">
            <a:avLst/>
          </a:prstGeom>
          <a:noFill/>
        </p:spPr>
        <p:txBody>
          <a:bodyPr wrap="square" rtlCol="0">
            <a:spAutoFit/>
          </a:bodyPr>
          <a:lstStyle/>
          <a:p>
            <a:endParaRPr lang="en-IN" sz="1800" dirty="0"/>
          </a:p>
          <a:p>
            <a:r>
              <a:rPr lang="en-US" sz="1200" dirty="0">
                <a:solidFill>
                  <a:schemeClr val="bg1"/>
                </a:solidFill>
              </a:rPr>
              <a:t>The model has a relatively high number of true positives (31) and true negatives (52), which suggests it is capable of correctly identifying both the presence and absence of liver disease in many cases.</a:t>
            </a:r>
          </a:p>
          <a:p>
            <a:endParaRPr lang="en-US" sz="1200" dirty="0">
              <a:solidFill>
                <a:schemeClr val="bg1"/>
              </a:solidFill>
            </a:endParaRPr>
          </a:p>
          <a:p>
            <a:r>
              <a:rPr lang="en-US" sz="1200" dirty="0">
                <a:solidFill>
                  <a:schemeClr val="bg1"/>
                </a:solidFill>
              </a:rPr>
              <a:t>However, there are a significant number of false positives (29), which indicates that the model often predicts liver disease when it is not actually present.</a:t>
            </a:r>
          </a:p>
          <a:p>
            <a:endParaRPr lang="en-US" sz="1200" dirty="0">
              <a:solidFill>
                <a:schemeClr val="bg1"/>
              </a:solidFill>
            </a:endParaRPr>
          </a:p>
          <a:p>
            <a:r>
              <a:rPr lang="en-US" sz="1200" dirty="0">
                <a:solidFill>
                  <a:schemeClr val="bg1"/>
                </a:solidFill>
              </a:rPr>
              <a:t>The low number of false negatives (2) is a positive aspect of the model, especially in medical diagnostics, since it implies that the model rarely misses a case of liver disease.</a:t>
            </a:r>
          </a:p>
          <a:p>
            <a:endParaRPr lang="en-IN" dirty="0"/>
          </a:p>
        </p:txBody>
      </p:sp>
    </p:spTree>
    <p:extLst>
      <p:ext uri="{BB962C8B-B14F-4D97-AF65-F5344CB8AC3E}">
        <p14:creationId xmlns:p14="http://schemas.microsoft.com/office/powerpoint/2010/main" val="1601112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grpSp>
      </p:grpSp>
      <p:sp>
        <p:nvSpPr>
          <p:cNvPr id="2" name="Title 1">
            <a:extLst>
              <a:ext uri="{FF2B5EF4-FFF2-40B4-BE49-F238E27FC236}">
                <a16:creationId xmlns:a16="http://schemas.microsoft.com/office/drawing/2014/main" id="{B5CC179D-1CFE-9EE0-84CC-3FE1FECB94FC}"/>
              </a:ext>
            </a:extLst>
          </p:cNvPr>
          <p:cNvSpPr>
            <a:spLocks noGrp="1"/>
          </p:cNvSpPr>
          <p:nvPr>
            <p:ph type="title"/>
          </p:nvPr>
        </p:nvSpPr>
        <p:spPr>
          <a:xfrm>
            <a:off x="5601" y="546631"/>
            <a:ext cx="9977885" cy="1478570"/>
          </a:xfrm>
        </p:spPr>
        <p:txBody>
          <a:bodyPr vert="horz" lIns="91440" tIns="45720" rIns="91440" bIns="45720" rtlCol="0" anchor="ctr">
            <a:normAutofit/>
          </a:bodyPr>
          <a:lstStyle/>
          <a:p>
            <a:pPr algn="r"/>
            <a:r>
              <a:rPr lang="en-US" sz="4000" b="0" i="0">
                <a:effectLst/>
              </a:rPr>
              <a:t>                    K-Nearest Neighbors (KNN)</a:t>
            </a:r>
            <a:endParaRPr lang="en-US" sz="4000"/>
          </a:p>
        </p:txBody>
      </p:sp>
      <p:sp>
        <p:nvSpPr>
          <p:cNvPr id="3" name="TextBox 2">
            <a:extLst>
              <a:ext uri="{FF2B5EF4-FFF2-40B4-BE49-F238E27FC236}">
                <a16:creationId xmlns:a16="http://schemas.microsoft.com/office/drawing/2014/main" id="{C1F0416C-D73A-6CF6-33F9-BF6FA1C898A9}"/>
              </a:ext>
            </a:extLst>
          </p:cNvPr>
          <p:cNvSpPr txBox="1"/>
          <p:nvPr/>
        </p:nvSpPr>
        <p:spPr>
          <a:xfrm>
            <a:off x="1141411" y="2249487"/>
            <a:ext cx="10147964" cy="3958657"/>
          </a:xfrm>
          <a:prstGeom prst="rect">
            <a:avLst/>
          </a:prstGeom>
        </p:spPr>
        <p:txBody>
          <a:bodyPr vert="horz" lIns="91440" tIns="45720" rIns="91440" bIns="45720" rtlCol="0" anchor="t">
            <a:normAutofit/>
          </a:bodyPr>
          <a:lstStyle/>
          <a:p>
            <a:pPr marL="285750" indent="-285750">
              <a:buFont typeface="Wingdings" panose="05000000000000000000" pitchFamily="2" charset="2"/>
              <a:buChar char="Ø"/>
            </a:pPr>
            <a:r>
              <a:rPr lang="en-US" sz="1600" dirty="0"/>
              <a:t>Synthetic Minority Over-sampling Technique (SMOTE) is applied to the training data to address class imbalance. This creates synthetic samples for the minority class.</a:t>
            </a:r>
          </a:p>
          <a:p>
            <a:pPr marL="285750" indent="-285750">
              <a:buFont typeface="Wingdings" panose="05000000000000000000" pitchFamily="2" charset="2"/>
              <a:buChar char="Ø"/>
            </a:pPr>
            <a:r>
              <a:rPr lang="en-US" sz="1600" dirty="0"/>
              <a:t>A KNN classifier is instantiated with </a:t>
            </a:r>
            <a:r>
              <a:rPr lang="en-US" sz="1600" dirty="0" err="1"/>
              <a:t>n_neighbors</a:t>
            </a:r>
            <a:r>
              <a:rPr lang="en-US" sz="1600" dirty="0"/>
              <a:t> set to 5, which means the classifier considers the 5 nearest neighbors to determine the class of a new point.</a:t>
            </a:r>
          </a:p>
          <a:p>
            <a:r>
              <a:rPr lang="en-US" sz="1600" dirty="0"/>
              <a:t>The KNN model is trained on the SMOTE-balanced training data (</a:t>
            </a:r>
            <a:r>
              <a:rPr lang="en-US" sz="1600" dirty="0" err="1"/>
              <a:t>X_train_smote</a:t>
            </a:r>
            <a:r>
              <a:rPr lang="en-US" sz="1600" dirty="0"/>
              <a:t> and </a:t>
            </a:r>
            <a:r>
              <a:rPr lang="en-US" sz="1600" dirty="0" err="1"/>
              <a:t>y_train_smote</a:t>
            </a:r>
            <a:r>
              <a:rPr lang="en-US" sz="1600" dirty="0"/>
              <a:t>).</a:t>
            </a:r>
          </a:p>
          <a:p>
            <a:r>
              <a:rPr lang="en-US" sz="1600" dirty="0"/>
              <a:t>The trained KNN model is used to predict the labels of the test data (</a:t>
            </a:r>
            <a:r>
              <a:rPr lang="en-US" sz="1600" dirty="0" err="1"/>
              <a:t>X_test</a:t>
            </a:r>
            <a:r>
              <a:rPr lang="en-US" sz="1600" dirty="0"/>
              <a:t>).</a:t>
            </a:r>
          </a:p>
          <a:p>
            <a:pPr marL="285750" indent="-285750">
              <a:buFont typeface="Wingdings" panose="05000000000000000000" pitchFamily="2" charset="2"/>
              <a:buChar char="Ø"/>
            </a:pPr>
            <a:r>
              <a:rPr lang="en-US" sz="1600" dirty="0"/>
              <a:t>Evaluation Metrics Calculation:</a:t>
            </a:r>
          </a:p>
          <a:p>
            <a:r>
              <a:rPr lang="en-US" sz="1600" dirty="0"/>
              <a:t>Various performance metrics are calculated to evaluate the model:</a:t>
            </a:r>
          </a:p>
          <a:p>
            <a:r>
              <a:rPr lang="en-US" sz="1600" dirty="0"/>
              <a:t>Accuracy: Proportion of correct predictions over the total number of predictions.</a:t>
            </a:r>
          </a:p>
          <a:p>
            <a:r>
              <a:rPr lang="en-US" sz="1600" dirty="0"/>
              <a:t>Precision: Proportion of true positive predictions over all positive predictions.</a:t>
            </a:r>
          </a:p>
          <a:p>
            <a:r>
              <a:rPr lang="en-US" sz="1600" dirty="0"/>
              <a:t>Recall: Proportion of true positives over all actual positives (sensitivity).</a:t>
            </a:r>
          </a:p>
          <a:p>
            <a:r>
              <a:rPr lang="en-US" sz="1600" dirty="0"/>
              <a:t>F1 Score: Harmonic mean of precision and recall, a balanced metric for binary classification performance.</a:t>
            </a:r>
          </a:p>
          <a:p>
            <a:pPr marL="285750" indent="-285750">
              <a:buFont typeface="Wingdings" panose="05000000000000000000" pitchFamily="2" charset="2"/>
              <a:buChar char="Ø"/>
            </a:pPr>
            <a:r>
              <a:rPr lang="en-US" sz="1600" dirty="0"/>
              <a:t>Confusion Matrix Creation:</a:t>
            </a:r>
          </a:p>
          <a:p>
            <a:r>
              <a:rPr lang="en-US" sz="1600" dirty="0"/>
              <a:t>A confusion matrix is generated from the test predictions, showing the number of true positives, false positives, true negatives, and false negatives</a:t>
            </a:r>
          </a:p>
          <a:p>
            <a:pPr indent="-228600" defTabSz="914400">
              <a:lnSpc>
                <a:spcPct val="110000"/>
              </a:lnSpc>
              <a:spcAft>
                <a:spcPts val="600"/>
              </a:spcAft>
              <a:buSzPct val="125000"/>
              <a:buFont typeface="Arial" panose="020B0604020202020204" pitchFamily="34" charset="0"/>
              <a:buChar char="•"/>
            </a:pPr>
            <a:endParaRPr lang="en-US" sz="1600" dirty="0"/>
          </a:p>
        </p:txBody>
      </p:sp>
    </p:spTree>
    <p:extLst>
      <p:ext uri="{BB962C8B-B14F-4D97-AF65-F5344CB8AC3E}">
        <p14:creationId xmlns:p14="http://schemas.microsoft.com/office/powerpoint/2010/main" val="501768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357</TotalTime>
  <Words>2561</Words>
  <Application>Microsoft Office PowerPoint</Application>
  <PresentationFormat>Widescreen</PresentationFormat>
  <Paragraphs>163</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Inter</vt:lpstr>
      <vt:lpstr>Söhne</vt:lpstr>
      <vt:lpstr>Tw Cen MT</vt:lpstr>
      <vt:lpstr>Tw Cen MT</vt:lpstr>
      <vt:lpstr>Wingdings</vt:lpstr>
      <vt:lpstr>Circuit</vt:lpstr>
      <vt:lpstr>“EARLY DETECTION OF LIVER DISEASE LEVERAGING MACHINE LEARNING MODELS</vt:lpstr>
      <vt:lpstr>Introduction</vt:lpstr>
      <vt:lpstr>Literature Review</vt:lpstr>
      <vt:lpstr>Literature Review</vt:lpstr>
      <vt:lpstr>Justification of population</vt:lpstr>
      <vt:lpstr>PowerPoint Presentation</vt:lpstr>
      <vt:lpstr>PowerPoint Presentation</vt:lpstr>
      <vt:lpstr>PowerPoint Presentation</vt:lpstr>
      <vt:lpstr>                    K-Nearest Neighbors (KNN)</vt:lpstr>
      <vt:lpstr>PowerPoint Presentation</vt:lpstr>
      <vt:lpstr>Support vector machine</vt:lpstr>
      <vt:lpstr>PowerPoint Presentation</vt:lpstr>
      <vt:lpstr>Comparative analysis of machine learning models</vt:lpstr>
      <vt:lpstr> Ensemble techniques</vt:lpstr>
      <vt:lpstr>PowerPoint Presentation</vt:lpstr>
      <vt:lpstr>Blending Ensemble technique</vt:lpstr>
      <vt:lpstr>RESEARCH RECOMMENDATIONS</vt:lpstr>
      <vt:lpstr>RESEARch recommendations</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LIVER DISEASE LEVERAGING MACHINE LEARNING MODELS</dc:title>
  <dc:creator>rmahared</dc:creator>
  <cp:lastModifiedBy>rmahared</cp:lastModifiedBy>
  <cp:revision>260</cp:revision>
  <dcterms:created xsi:type="dcterms:W3CDTF">2023-11-27T00:05:22Z</dcterms:created>
  <dcterms:modified xsi:type="dcterms:W3CDTF">2023-11-28T07:20:35Z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